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54"/>
  </p:notesMasterIdLst>
  <p:sldIdLst>
    <p:sldId id="256" r:id="rId2"/>
    <p:sldId id="305" r:id="rId3"/>
    <p:sldId id="307" r:id="rId4"/>
    <p:sldId id="315" r:id="rId5"/>
    <p:sldId id="304" r:id="rId6"/>
    <p:sldId id="257" r:id="rId7"/>
    <p:sldId id="301" r:id="rId8"/>
    <p:sldId id="279" r:id="rId9"/>
    <p:sldId id="280" r:id="rId10"/>
    <p:sldId id="281" r:id="rId11"/>
    <p:sldId id="282" r:id="rId12"/>
    <p:sldId id="285" r:id="rId13"/>
    <p:sldId id="287" r:id="rId14"/>
    <p:sldId id="290" r:id="rId15"/>
    <p:sldId id="289" r:id="rId16"/>
    <p:sldId id="283" r:id="rId17"/>
    <p:sldId id="284" r:id="rId18"/>
    <p:sldId id="302" r:id="rId19"/>
    <p:sldId id="291" r:id="rId20"/>
    <p:sldId id="292" r:id="rId21"/>
    <p:sldId id="294" r:id="rId22"/>
    <p:sldId id="293" r:id="rId23"/>
    <p:sldId id="295" r:id="rId24"/>
    <p:sldId id="303" r:id="rId25"/>
    <p:sldId id="298" r:id="rId26"/>
    <p:sldId id="296" r:id="rId27"/>
    <p:sldId id="297" r:id="rId28"/>
    <p:sldId id="310" r:id="rId29"/>
    <p:sldId id="277" r:id="rId30"/>
    <p:sldId id="299" r:id="rId31"/>
    <p:sldId id="300" r:id="rId32"/>
    <p:sldId id="308" r:id="rId33"/>
    <p:sldId id="309" r:id="rId34"/>
    <p:sldId id="311" r:id="rId35"/>
    <p:sldId id="319" r:id="rId36"/>
    <p:sldId id="313" r:id="rId37"/>
    <p:sldId id="314" r:id="rId38"/>
    <p:sldId id="316" r:id="rId39"/>
    <p:sldId id="317" r:id="rId40"/>
    <p:sldId id="318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30" r:id="rId51"/>
    <p:sldId id="329" r:id="rId52"/>
    <p:sldId id="306" r:id="rId53"/>
  </p:sldIdLst>
  <p:sldSz cx="9144000" cy="5143500" type="screen16x9"/>
  <p:notesSz cx="6858000" cy="9144000"/>
  <p:embeddedFontLst>
    <p:embeddedFont>
      <p:font typeface="標楷體" panose="03000509000000000000" pitchFamily="65" charset="-120"/>
      <p:regular r:id="rId55"/>
    </p:embeddedFont>
    <p:embeddedFont>
      <p:font typeface="Share Tech" panose="02020500000000000000" charset="0"/>
      <p:regular r:id="rId56"/>
    </p:embeddedFont>
    <p:embeddedFont>
      <p:font typeface="Fira Sans Extra Condensed Medium" panose="02020500000000000000" charset="0"/>
      <p:regular r:id="rId57"/>
      <p:bold r:id="rId58"/>
      <p:italic r:id="rId59"/>
      <p:boldItalic r:id="rId60"/>
    </p:embeddedFont>
    <p:embeddedFont>
      <p:font typeface="Maven Pro" panose="02020500000000000000" charset="0"/>
      <p:regular r:id="rId61"/>
      <p:bold r:id="rId62"/>
    </p:embeddedFont>
    <p:embeddedFont>
      <p:font typeface="Advent Pro SemiBold" panose="02020500000000000000" charset="0"/>
      <p:regular r:id="rId63"/>
      <p:bold r:id="rId64"/>
    </p:embeddedFont>
    <p:embeddedFont>
      <p:font typeface="Nunito Light" panose="02020500000000000000" charset="0"/>
      <p:regular r:id="rId65"/>
      <p:italic r:id="rId66"/>
    </p:embeddedFont>
    <p:embeddedFont>
      <p:font typeface="Fira Sans Condensed Medium" panose="02020500000000000000" charset="0"/>
      <p:regular r:id="rId67"/>
      <p:bold r:id="rId68"/>
      <p:italic r:id="rId69"/>
      <p:boldItalic r:id="rId70"/>
    </p:embeddedFont>
    <p:embeddedFont>
      <p:font typeface="微軟正黑體" panose="020B0604030504040204" pitchFamily="34" charset="-120"/>
      <p:regular r:id="rId71"/>
      <p:bold r:id="rId72"/>
    </p:embeddedFont>
    <p:embeddedFont>
      <p:font typeface="Livvic Light" panose="02020500000000000000" charset="0"/>
      <p:regular r:id="rId73"/>
      <p:italic r:id="rId74"/>
    </p:embeddedFont>
    <p:embeddedFont>
      <p:font typeface="Webdings" panose="05030102010509060703" pitchFamily="18" charset="2"/>
      <p:regular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635" userDrawn="1">
          <p15:clr>
            <a:srgbClr val="A4A3A4"/>
          </p15:clr>
        </p15:guide>
        <p15:guide id="2" orient="horz" pos="78" userDrawn="1">
          <p15:clr>
            <a:srgbClr val="A4A3A4"/>
          </p15:clr>
        </p15:guide>
        <p15:guide id="3" pos="181" userDrawn="1">
          <p15:clr>
            <a:srgbClr val="A4A3A4"/>
          </p15:clr>
        </p15:guide>
        <p15:guide id="4" orient="horz" pos="6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9E6"/>
    <a:srgbClr val="F6EDDE"/>
    <a:srgbClr val="F0E2C8"/>
    <a:srgbClr val="EAE4CE"/>
    <a:srgbClr val="4D4D4D"/>
    <a:srgbClr val="002845"/>
    <a:srgbClr val="D6D4D0"/>
    <a:srgbClr val="C2C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26CB1B-1369-4733-BBA3-90EF2DB0F9F4}">
  <a:tblStyle styleId="{F426CB1B-1369-4733-BBA3-90EF2DB0F9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5" autoAdjust="0"/>
    <p:restoredTop sz="94444" autoAdjust="0"/>
  </p:normalViewPr>
  <p:slideViewPr>
    <p:cSldViewPr snapToGrid="0">
      <p:cViewPr varScale="1">
        <p:scale>
          <a:sx n="139" d="100"/>
          <a:sy n="139" d="100"/>
        </p:scale>
        <p:origin x="906" y="126"/>
      </p:cViewPr>
      <p:guideLst>
        <p:guide pos="635"/>
        <p:guide orient="horz" pos="78"/>
        <p:guide pos="181"/>
        <p:guide orient="horz" pos="6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font" Target="fonts/font20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Twitch https://www.twitch.tv/creatorcamp/zh-tw/get-rewarded/bits-and-subscriptions/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760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056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551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904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089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027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廣告形式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https://www.thenewslens.com/article/166795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5253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1310704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14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98737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157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2688045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3602423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人力資產專屬性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https://wiki.mbalib.com/zh-tw/%E4%BA%BA%E5%8A%9B%E8%B5%84%E6%9C%AC%E4%B8%93%E7%94%A8%E6%80%A7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品牌資產專屬性</a:t>
            </a:r>
            <a:r>
              <a:rPr lang="en-US" altLang="zh-TW" dirty="0"/>
              <a:t>:https://wiki.mbalib.com/</a:t>
            </a:r>
            <a:r>
              <a:rPr lang="en-US" altLang="zh-TW" dirty="0" err="1"/>
              <a:t>zh-tw</a:t>
            </a:r>
            <a:r>
              <a:rPr lang="en-US" altLang="zh-TW" dirty="0"/>
              <a:t>/%E5%93%81%E7%89%8C%E8%B5%84%E4%BA%A7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802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626465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002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2124488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2899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3556336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68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311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77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4550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6900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996114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2665825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311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25503115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803990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3689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3842741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8908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11687742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971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1299278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29377352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36889728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38334282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2004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36627728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409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2101693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7677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7523668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24260673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835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73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720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810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1" name="投影片編號版面配置區 1"/>
          <p:cNvSpPr>
            <a:spLocks noGrp="1"/>
          </p:cNvSpPr>
          <p:nvPr>
            <p:ph type="sldNum" sz="quarter" idx="1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8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9" r:id="rId5"/>
    <p:sldLayoutId id="2147483661" r:id="rId6"/>
    <p:sldLayoutId id="2147483666" r:id="rId7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149580" y="1640079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815404" y="1000391"/>
            <a:ext cx="7513174" cy="26229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資料處理、主機及網站代管服務業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(6312)</a:t>
            </a:r>
            <a:r>
              <a:rPr lang="en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6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線上影音串流服務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79388" y="122744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主要特色服務或產品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4BEFE9-D08D-D655-A9B5-933955E6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464497"/>
              </p:ext>
            </p:extLst>
          </p:nvPr>
        </p:nvGraphicFramePr>
        <p:xfrm>
          <a:off x="612000" y="864649"/>
          <a:ext cx="7920000" cy="3668160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2295506">
                  <a:extLst>
                    <a:ext uri="{9D8B030D-6E8A-4147-A177-3AD203B41FA5}">
                      <a16:colId xmlns:a16="http://schemas.microsoft.com/office/drawing/2014/main" val="3837845904"/>
                    </a:ext>
                  </a:extLst>
                </a:gridCol>
                <a:gridCol w="2139982">
                  <a:extLst>
                    <a:ext uri="{9D8B030D-6E8A-4147-A177-3AD203B41FA5}">
                      <a16:colId xmlns:a16="http://schemas.microsoft.com/office/drawing/2014/main" val="3457833054"/>
                    </a:ext>
                  </a:extLst>
                </a:gridCol>
                <a:gridCol w="3484512">
                  <a:extLst>
                    <a:ext uri="{9D8B030D-6E8A-4147-A177-3AD203B41FA5}">
                      <a16:colId xmlns:a16="http://schemas.microsoft.com/office/drawing/2014/main" val="1600993861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平台名稱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特色服務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價格區間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059806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YouTube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影片、直播、短影音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免費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~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至少每月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179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新台幣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695769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Twitch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直播、記錄檔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免費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~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至少每月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4.99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334678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Netflix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電影、美劇、原創影片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至少每月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270~390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新台幣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75018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巴哈姆特動漫瘋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專播動漫影片、可投彈幕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99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新台幣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/30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天、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297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新台幣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/90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天、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594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新台幣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/180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天、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1089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新台幣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/360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0108933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Disney+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專播</a:t>
                      </a:r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Disney</a:t>
                      </a:r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系列影片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每月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270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新台幣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43838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嗶哩嗶哩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影片、直播、可投彈幕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每月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25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人民幣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7943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TikTok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短影音、直播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免費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441188"/>
                  </a:ext>
                </a:extLst>
              </a:tr>
            </a:tbl>
          </a:graphicData>
        </a:graphic>
      </p:graphicFrame>
      <p:grpSp>
        <p:nvGrpSpPr>
          <p:cNvPr id="17" name="群組 16">
            <a:extLst>
              <a:ext uri="{FF2B5EF4-FFF2-40B4-BE49-F238E27FC236}">
                <a16:creationId xmlns:a16="http://schemas.microsoft.com/office/drawing/2014/main" id="{BE86D024-A571-8539-C0D1-DCE2A1783C6D}"/>
              </a:ext>
            </a:extLst>
          </p:cNvPr>
          <p:cNvGrpSpPr/>
          <p:nvPr/>
        </p:nvGrpSpPr>
        <p:grpSpPr>
          <a:xfrm>
            <a:off x="645235" y="1373452"/>
            <a:ext cx="540000" cy="3075111"/>
            <a:chOff x="1822927" y="1613896"/>
            <a:chExt cx="540000" cy="307511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0B8B217-E0BE-4BFC-4E24-430534DF6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9566" y="1613896"/>
              <a:ext cx="360000" cy="3600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504BF80-B754-310A-2DD4-A830A560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126" y="2100030"/>
              <a:ext cx="332111" cy="2880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2A297F0-8C7C-2895-7C70-599556CCF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5315" y="2479588"/>
              <a:ext cx="360000" cy="360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79B15E7-1784-4556-D215-24A7A1DF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72266" y1="33203" x2="62695" y2="33984"/>
                          <a14:backgroundMark x1="62695" y1="33984" x2="64258" y2="341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2927" y="2879905"/>
              <a:ext cx="540000" cy="5400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1B2AC8D-7BF7-5C8D-1CAC-47D1674D9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9624" y1="52160" x2="79624" y2="52160"/>
                          <a14:foregroundMark x1="82132" y1="61111" x2="82132" y2="61111"/>
                          <a14:foregroundMark x1="28527" y1="53395" x2="28527" y2="53395"/>
                          <a14:foregroundMark x1="39812" y1="53086" x2="39812" y2="53086"/>
                          <a14:foregroundMark x1="40125" y1="62963" x2="40125" y2="62963"/>
                          <a14:foregroundMark x1="43260" y1="60185" x2="43260" y2="60185"/>
                          <a14:foregroundMark x1="60502" y1="61728" x2="60502" y2="61728"/>
                          <a14:foregroundMark x1="68652" y1="61728" x2="68652" y2="61728"/>
                          <a14:backgroundMark x1="63950" y1="46296" x2="49843" y2="48148"/>
                          <a14:backgroundMark x1="36364" y1="46296" x2="68652" y2="52778"/>
                          <a14:backgroundMark x1="25705" y1="57099" x2="31348" y2="60494"/>
                          <a14:backgroundMark x1="21317" y1="64815" x2="21317" y2="648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31261" y="3327189"/>
              <a:ext cx="531666" cy="54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4D150B1-E262-32C6-B7DF-76FC1C72E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39889" y1="37000" x2="39889" y2="37000"/>
                          <a14:foregroundMark x1="61556" y1="38667" x2="61556" y2="38667"/>
                          <a14:foregroundMark x1="53889" y1="50333" x2="53889" y2="50333"/>
                          <a14:foregroundMark x1="24444" y1="76778" x2="24444" y2="76778"/>
                          <a14:foregroundMark x1="31556" y1="80333" x2="31556" y2="80333"/>
                          <a14:foregroundMark x1="33111" y1="78444" x2="33111" y2="78444"/>
                          <a14:foregroundMark x1="31111" y1="77667" x2="31111" y2="77667"/>
                          <a14:foregroundMark x1="36111" y1="78333" x2="36111" y2="78333"/>
                          <a14:foregroundMark x1="36667" y1="81556" x2="36667" y2="81556"/>
                          <a14:foregroundMark x1="37000" y1="77667" x2="37000" y2="77667"/>
                          <a14:foregroundMark x1="39222" y1="76444" x2="39222" y2="76444"/>
                          <a14:foregroundMark x1="47111" y1="78222" x2="47111" y2="78222"/>
                          <a14:foregroundMark x1="47000" y1="80667" x2="47000" y2="80667"/>
                          <a14:foregroundMark x1="48444" y1="76778" x2="48444" y2="76778"/>
                          <a14:foregroundMark x1="51556" y1="78667" x2="51556" y2="78667"/>
                          <a14:foregroundMark x1="51444" y1="82778" x2="51444" y2="82778"/>
                          <a14:foregroundMark x1="59222" y1="76444" x2="59222" y2="76444"/>
                          <a14:foregroundMark x1="57889" y1="80333" x2="57889" y2="80333"/>
                          <a14:foregroundMark x1="62778" y1="77778" x2="62778" y2="77778"/>
                          <a14:foregroundMark x1="70444" y1="76222" x2="70444" y2="76222"/>
                          <a14:foregroundMark x1="70444" y1="79778" x2="70444" y2="79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12927" y="3933863"/>
              <a:ext cx="360000" cy="3600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26310F6-79BA-CB59-4452-A752CC7E9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49566" y="4401007"/>
              <a:ext cx="288000" cy="288000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133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88927" y="122940"/>
            <a:ext cx="876614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產品的需求彈性、需求成長性、訂單波動性、購買模式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4BEFE9-D08D-D655-A9B5-933955E6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536908"/>
              </p:ext>
            </p:extLst>
          </p:nvPr>
        </p:nvGraphicFramePr>
        <p:xfrm>
          <a:off x="611998" y="1057531"/>
          <a:ext cx="7920004" cy="3600000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2231212">
                  <a:extLst>
                    <a:ext uri="{9D8B030D-6E8A-4147-A177-3AD203B41FA5}">
                      <a16:colId xmlns:a16="http://schemas.microsoft.com/office/drawing/2014/main" val="3837845904"/>
                    </a:ext>
                  </a:extLst>
                </a:gridCol>
                <a:gridCol w="1422198">
                  <a:extLst>
                    <a:ext uri="{9D8B030D-6E8A-4147-A177-3AD203B41FA5}">
                      <a16:colId xmlns:a16="http://schemas.microsoft.com/office/drawing/2014/main" val="3457833054"/>
                    </a:ext>
                  </a:extLst>
                </a:gridCol>
                <a:gridCol w="1422198">
                  <a:extLst>
                    <a:ext uri="{9D8B030D-6E8A-4147-A177-3AD203B41FA5}">
                      <a16:colId xmlns:a16="http://schemas.microsoft.com/office/drawing/2014/main" val="1600993861"/>
                    </a:ext>
                  </a:extLst>
                </a:gridCol>
                <a:gridCol w="1422198">
                  <a:extLst>
                    <a:ext uri="{9D8B030D-6E8A-4147-A177-3AD203B41FA5}">
                      <a16:colId xmlns:a16="http://schemas.microsoft.com/office/drawing/2014/main" val="152937534"/>
                    </a:ext>
                  </a:extLst>
                </a:gridCol>
                <a:gridCol w="1422198">
                  <a:extLst>
                    <a:ext uri="{9D8B030D-6E8A-4147-A177-3AD203B41FA5}">
                      <a16:colId xmlns:a16="http://schemas.microsoft.com/office/drawing/2014/main" val="2746603774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平台名稱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需求彈性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需求成長性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訂單波動性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購買模式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059806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YouTube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虛擬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695769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Twitch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虛擬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334678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Netflix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虛擬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75018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巴哈姆特動漫瘋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虛擬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0108933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Disney+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虛擬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43838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嗶哩嗶哩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虛擬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7943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TikTok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虛擬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441188"/>
                  </a:ext>
                </a:extLst>
              </a:tr>
            </a:tbl>
          </a:graphicData>
        </a:graphic>
      </p:graphicFrame>
      <p:grpSp>
        <p:nvGrpSpPr>
          <p:cNvPr id="2" name="群組 1">
            <a:extLst>
              <a:ext uri="{FF2B5EF4-FFF2-40B4-BE49-F238E27FC236}">
                <a16:creationId xmlns:a16="http://schemas.microsoft.com/office/drawing/2014/main" id="{DEE01EEC-EC71-E269-83FB-B898D16C603E}"/>
              </a:ext>
            </a:extLst>
          </p:cNvPr>
          <p:cNvGrpSpPr/>
          <p:nvPr/>
        </p:nvGrpSpPr>
        <p:grpSpPr>
          <a:xfrm>
            <a:off x="600715" y="1549602"/>
            <a:ext cx="540000" cy="3034642"/>
            <a:chOff x="1822927" y="1613896"/>
            <a:chExt cx="540000" cy="303464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7BBDD92-1091-6B19-A62E-AEE1592A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9566" y="1613896"/>
              <a:ext cx="360000" cy="3600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7636DD6-2F0C-5812-04D0-30714DC4E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127" y="2122931"/>
              <a:ext cx="332111" cy="288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E97406E-BDE7-2B28-50FE-A867BD098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19342" y="2524700"/>
              <a:ext cx="360000" cy="36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00CAA84-F737-1483-62B7-C5254129E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72266" y1="33203" x2="62695" y2="33984"/>
                          <a14:backgroundMark x1="62695" y1="33984" x2="64258" y2="341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2927" y="2879905"/>
              <a:ext cx="540000" cy="5400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2DF0956-A518-99F3-3665-A3164DED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9624" y1="52160" x2="79624" y2="52160"/>
                          <a14:foregroundMark x1="82132" y1="61111" x2="82132" y2="61111"/>
                          <a14:foregroundMark x1="28527" y1="53395" x2="28527" y2="53395"/>
                          <a14:foregroundMark x1="39812" y1="53086" x2="39812" y2="53086"/>
                          <a14:foregroundMark x1="40125" y1="62963" x2="40125" y2="62963"/>
                          <a14:foregroundMark x1="43260" y1="60185" x2="43260" y2="60185"/>
                          <a14:foregroundMark x1="60502" y1="61728" x2="60502" y2="61728"/>
                          <a14:foregroundMark x1="68652" y1="61728" x2="68652" y2="61728"/>
                          <a14:backgroundMark x1="63950" y1="46296" x2="49843" y2="48148"/>
                          <a14:backgroundMark x1="36364" y1="46296" x2="68652" y2="52778"/>
                          <a14:backgroundMark x1="25705" y1="57099" x2="31348" y2="60494"/>
                          <a14:backgroundMark x1="21317" y1="64815" x2="21317" y2="648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9342" y="3280222"/>
              <a:ext cx="531666" cy="54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BF02B81-99A6-BA58-31F6-FB0500EAE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39889" y1="37000" x2="39889" y2="37000"/>
                          <a14:foregroundMark x1="61556" y1="38667" x2="61556" y2="38667"/>
                          <a14:foregroundMark x1="53889" y1="50333" x2="53889" y2="50333"/>
                          <a14:foregroundMark x1="24444" y1="76778" x2="24444" y2="76778"/>
                          <a14:foregroundMark x1="31556" y1="80333" x2="31556" y2="80333"/>
                          <a14:foregroundMark x1="33111" y1="78444" x2="33111" y2="78444"/>
                          <a14:foregroundMark x1="31111" y1="77667" x2="31111" y2="77667"/>
                          <a14:foregroundMark x1="36111" y1="78333" x2="36111" y2="78333"/>
                          <a14:foregroundMark x1="36667" y1="81556" x2="36667" y2="81556"/>
                          <a14:foregroundMark x1="37000" y1="77667" x2="37000" y2="77667"/>
                          <a14:foregroundMark x1="39222" y1="76444" x2="39222" y2="76444"/>
                          <a14:foregroundMark x1="47111" y1="78222" x2="47111" y2="78222"/>
                          <a14:foregroundMark x1="47000" y1="80667" x2="47000" y2="80667"/>
                          <a14:foregroundMark x1="48444" y1="76778" x2="48444" y2="76778"/>
                          <a14:foregroundMark x1="51556" y1="78667" x2="51556" y2="78667"/>
                          <a14:foregroundMark x1="51444" y1="82778" x2="51444" y2="82778"/>
                          <a14:foregroundMark x1="59222" y1="76444" x2="59222" y2="76444"/>
                          <a14:foregroundMark x1="57889" y1="80333" x2="57889" y2="80333"/>
                          <a14:foregroundMark x1="62778" y1="77778" x2="62778" y2="77778"/>
                          <a14:foregroundMark x1="70444" y1="76222" x2="70444" y2="76222"/>
                          <a14:foregroundMark x1="70444" y1="79778" x2="70444" y2="79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15175" y="3870221"/>
              <a:ext cx="360000" cy="3600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3C60A26-A90B-35A6-12EF-36F712F39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49566" y="4360538"/>
              <a:ext cx="288000" cy="288000"/>
            </a:xfrm>
            <a:prstGeom prst="rect">
              <a:avLst/>
            </a:prstGeom>
          </p:spPr>
        </p:pic>
      </p:grpSp>
      <p:sp>
        <p:nvSpPr>
          <p:cNvPr id="5" name="投影片編號版面配置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581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79388" y="12382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垂直整合化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-Netflix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21" name="Google Shape;479;p27">
            <a:extLst>
              <a:ext uri="{FF2B5EF4-FFF2-40B4-BE49-F238E27FC236}">
                <a16:creationId xmlns:a16="http://schemas.microsoft.com/office/drawing/2014/main" id="{8932BDF3-D91F-7914-944B-BE4D1946A56F}"/>
              </a:ext>
            </a:extLst>
          </p:cNvPr>
          <p:cNvSpPr txBox="1">
            <a:spLocks/>
          </p:cNvSpPr>
          <p:nvPr/>
        </p:nvSpPr>
        <p:spPr>
          <a:xfrm>
            <a:off x="179388" y="2602705"/>
            <a:ext cx="4576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多角化經營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-Netflix</a:t>
            </a:r>
            <a:endParaRPr lang="zh-TW" altLang="en-US"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2" name="Google Shape;475;p27">
            <a:extLst>
              <a:ext uri="{FF2B5EF4-FFF2-40B4-BE49-F238E27FC236}">
                <a16:creationId xmlns:a16="http://schemas.microsoft.com/office/drawing/2014/main" id="{F8E97DCC-2D0C-456E-D38C-D791BD053D36}"/>
              </a:ext>
            </a:extLst>
          </p:cNvPr>
          <p:cNvSpPr txBox="1">
            <a:spLocks/>
          </p:cNvSpPr>
          <p:nvPr/>
        </p:nvSpPr>
        <p:spPr>
          <a:xfrm>
            <a:off x="1723743" y="1153702"/>
            <a:ext cx="7134507" cy="115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一開始由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DVD 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出租起家的 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，在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 2007 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年改變策略，</a:t>
            </a:r>
            <a:r>
              <a:rPr lang="zh-TW" altLang="en-US" sz="180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提供大量授權影片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給民眾付費觀看，而他們也很早就發現</a:t>
            </a:r>
            <a:r>
              <a:rPr lang="zh-TW" altLang="en-US" sz="180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開發原創內容的重要性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，因此在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2013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年他們推出原創線上影集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《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紙牌屋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》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（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House of Cards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）。</a:t>
            </a: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21644B9A-06F2-3123-0E51-D2434CD1B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865680"/>
            <a:ext cx="1076242" cy="1594794"/>
          </a:xfrm>
          <a:prstGeom prst="rect">
            <a:avLst/>
          </a:prstGeom>
        </p:spPr>
      </p:pic>
      <p:sp>
        <p:nvSpPr>
          <p:cNvPr id="5" name="Google Shape;475;p27">
            <a:extLst>
              <a:ext uri="{FF2B5EF4-FFF2-40B4-BE49-F238E27FC236}">
                <a16:creationId xmlns:a16="http://schemas.microsoft.com/office/drawing/2014/main" id="{D9B67EB5-5E96-C910-2142-B1FF2BCAC759}"/>
              </a:ext>
            </a:extLst>
          </p:cNvPr>
          <p:cNvSpPr txBox="1">
            <a:spLocks/>
          </p:cNvSpPr>
          <p:nvPr/>
        </p:nvSpPr>
        <p:spPr>
          <a:xfrm>
            <a:off x="1673142" y="3180505"/>
            <a:ext cx="7134507" cy="1641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根據科技網媒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《The information》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報導，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Netflix 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近期與各大資深電玩業主管保持密切聯繫，但有人表示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若跨足電玩業，應該會失敗。因為已經有許多前車之鑑。但曾失敗過的迪士尼後來卻成功了，因為他將</a:t>
            </a:r>
            <a:r>
              <a:rPr lang="zh-TW" altLang="en-US" sz="180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遊戲控制權賣給電玩公司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。所以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如果想要跨行，</a:t>
            </a:r>
            <a:r>
              <a:rPr lang="zh-TW" altLang="en-US" sz="180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複製迪士尼的模式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就有機會成功。</a:t>
            </a:r>
          </a:p>
        </p:txBody>
      </p:sp>
      <p:cxnSp>
        <p:nvCxnSpPr>
          <p:cNvPr id="3" name="Google Shape;593;p29">
            <a:extLst>
              <a:ext uri="{FF2B5EF4-FFF2-40B4-BE49-F238E27FC236}">
                <a16:creationId xmlns:a16="http://schemas.microsoft.com/office/drawing/2014/main" id="{4123308F-306E-D640-AA01-83E9072314F6}"/>
              </a:ext>
            </a:extLst>
          </p:cNvPr>
          <p:cNvCxnSpPr>
            <a:cxnSpLocks/>
          </p:cNvCxnSpPr>
          <p:nvPr/>
        </p:nvCxnSpPr>
        <p:spPr>
          <a:xfrm>
            <a:off x="1723743" y="3470906"/>
            <a:ext cx="1146600" cy="2563800"/>
          </a:xfrm>
          <a:prstGeom prst="bentConnector4">
            <a:avLst>
              <a:gd name="adj1" fmla="val -20768"/>
              <a:gd name="adj2" fmla="val 57352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投影片編號版面配置區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578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79388" y="12382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多角化經營失敗案例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-YouTube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2" name="Google Shape;475;p27">
            <a:extLst>
              <a:ext uri="{FF2B5EF4-FFF2-40B4-BE49-F238E27FC236}">
                <a16:creationId xmlns:a16="http://schemas.microsoft.com/office/drawing/2014/main" id="{F8E97DCC-2D0C-456E-D38C-D791BD053D36}"/>
              </a:ext>
            </a:extLst>
          </p:cNvPr>
          <p:cNvSpPr txBox="1">
            <a:spLocks/>
          </p:cNvSpPr>
          <p:nvPr/>
        </p:nvSpPr>
        <p:spPr>
          <a:xfrm>
            <a:off x="2467488" y="1595783"/>
            <a:ext cx="6210735" cy="3034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曾經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19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個破百萬訂閱的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YouTube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頻道，其中有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6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個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Youtuber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就和遊戲相關。無庸置疑，遊戲影片是當時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YouTube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驚人的流量來源。於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2015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年官方更推出</a:t>
            </a:r>
            <a:r>
              <a:rPr lang="zh-TW" altLang="en-US" sz="180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專門放遊戲類別的</a:t>
            </a:r>
            <a:r>
              <a:rPr lang="en-US" altLang="zh-TW" sz="180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YouTube Gaming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，似乎</a:t>
            </a:r>
            <a:r>
              <a:rPr lang="zh-TW" altLang="en-US" sz="180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與</a:t>
            </a:r>
            <a:r>
              <a:rPr lang="en-US" altLang="zh-TW" sz="180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Twitch</a:t>
            </a:r>
            <a:r>
              <a:rPr lang="zh-TW" altLang="en-US" sz="180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有競爭意味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。但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Ryan Wyatt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對國外媒體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TechCrunch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坦承：</a:t>
            </a:r>
            <a:r>
              <a:rPr lang="zh-TW" altLang="en-US" sz="180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大多數人都沒有用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YouTube Gaming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來體驗遊戲。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YouTube Gaming 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在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App Store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中被歸為「娛樂」類別，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9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月份在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iPhone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上的下載排名，最高時為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150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名、最低時已跌出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200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名，不甚理想。因此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YouTube Gaming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最終於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2019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年</a:t>
            </a:r>
            <a:r>
              <a:rPr lang="en-US" altLang="zh-TW" sz="1800" dirty="0">
                <a:latin typeface="Arial" panose="020B0604020202020204" pitchFamily="34" charset="0"/>
                <a:ea typeface="標楷體" panose="03000509000000000000" pitchFamily="65" charset="-120"/>
              </a:rPr>
              <a:t>3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月</a:t>
            </a:r>
            <a:r>
              <a:rPr lang="zh-TW" altLang="en-US" sz="180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停止服務、全面下線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797566-008A-0A25-199D-49F2CACAA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9" y="1413147"/>
            <a:ext cx="1853765" cy="1158603"/>
          </a:xfrm>
          <a:prstGeom prst="rect">
            <a:avLst/>
          </a:prstGeom>
        </p:spPr>
      </p:pic>
      <p:cxnSp>
        <p:nvCxnSpPr>
          <p:cNvPr id="3" name="Google Shape;592;p29">
            <a:extLst>
              <a:ext uri="{FF2B5EF4-FFF2-40B4-BE49-F238E27FC236}">
                <a16:creationId xmlns:a16="http://schemas.microsoft.com/office/drawing/2014/main" id="{F4667C93-D0D8-913F-1290-29E12CDEC5E7}"/>
              </a:ext>
            </a:extLst>
          </p:cNvPr>
          <p:cNvCxnSpPr/>
          <p:nvPr/>
        </p:nvCxnSpPr>
        <p:spPr>
          <a:xfrm>
            <a:off x="2467488" y="2099310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投影片編號版面配置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693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81307" y="-2242"/>
            <a:ext cx="512602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各廠商的廣告形式、產品開發的歷程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4BEFE9-D08D-D655-A9B5-933955E6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647643"/>
              </p:ext>
            </p:extLst>
          </p:nvPr>
        </p:nvGraphicFramePr>
        <p:xfrm>
          <a:off x="236220" y="1201837"/>
          <a:ext cx="6120001" cy="2739827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1559450">
                  <a:extLst>
                    <a:ext uri="{9D8B030D-6E8A-4147-A177-3AD203B41FA5}">
                      <a16:colId xmlns:a16="http://schemas.microsoft.com/office/drawing/2014/main" val="3837845904"/>
                    </a:ext>
                  </a:extLst>
                </a:gridCol>
                <a:gridCol w="1629249">
                  <a:extLst>
                    <a:ext uri="{9D8B030D-6E8A-4147-A177-3AD203B41FA5}">
                      <a16:colId xmlns:a16="http://schemas.microsoft.com/office/drawing/2014/main" val="3457833054"/>
                    </a:ext>
                  </a:extLst>
                </a:gridCol>
                <a:gridCol w="2931302">
                  <a:extLst>
                    <a:ext uri="{9D8B030D-6E8A-4147-A177-3AD203B41FA5}">
                      <a16:colId xmlns:a16="http://schemas.microsoft.com/office/drawing/2014/main" val="3620375208"/>
                    </a:ext>
                  </a:extLst>
                </a:gridCol>
              </a:tblGrid>
              <a:tr h="399721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平台名稱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廣告形式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開發歷程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059806"/>
                  </a:ext>
                </a:extLst>
              </a:tr>
              <a:tr h="11700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YouTube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hangingPunct="0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網路廣告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插播式</a:t>
                      </a:r>
                      <a:r>
                        <a:rPr lang="en-US" altLang="zh-TW" b="0" baseline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YouTubePremium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、電視廣告、廣播廣告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(Podcast)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hangingPunct="1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成熟期，早期被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google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收購前，</a:t>
                      </a:r>
                      <a:r>
                        <a:rPr lang="zh-TW" altLang="en-US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營收模式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是以</a:t>
                      </a:r>
                      <a:r>
                        <a:rPr lang="zh-TW" altLang="en-US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網路廣告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為主，創辦人陳士駿透過加入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PayPal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公司，藉此發想出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YouTube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串流平台。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695769"/>
                  </a:ext>
                </a:extLst>
              </a:tr>
              <a:tr h="11700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Twitch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hangingPunct="0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網路廣告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(YT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插播式、贊助式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、社群廣告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(FB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IG)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、交通廣告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捷運站台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成熟期，由希爾所創立，前身為</a:t>
                      </a:r>
                      <a:r>
                        <a:rPr lang="zh-TW" altLang="en-US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綜合影音平台</a:t>
                      </a:r>
                      <a:r>
                        <a:rPr lang="en-US" altLang="zh-TW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Justin.tv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，後來被</a:t>
                      </a:r>
                      <a:r>
                        <a:rPr lang="en-US" altLang="zh-TW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Amazon</a:t>
                      </a:r>
                      <a:r>
                        <a:rPr lang="zh-TW" altLang="en-US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收購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334678"/>
                  </a:ext>
                </a:extLst>
              </a:tr>
            </a:tbl>
          </a:graphicData>
        </a:graphic>
      </p:graphicFrame>
      <p:grpSp>
        <p:nvGrpSpPr>
          <p:cNvPr id="2" name="群組 1">
            <a:extLst>
              <a:ext uri="{FF2B5EF4-FFF2-40B4-BE49-F238E27FC236}">
                <a16:creationId xmlns:a16="http://schemas.microsoft.com/office/drawing/2014/main" id="{DEE01EEC-EC71-E269-83FB-B898D16C603E}"/>
              </a:ext>
            </a:extLst>
          </p:cNvPr>
          <p:cNvGrpSpPr/>
          <p:nvPr/>
        </p:nvGrpSpPr>
        <p:grpSpPr>
          <a:xfrm>
            <a:off x="315733" y="2045561"/>
            <a:ext cx="332111" cy="1456641"/>
            <a:chOff x="1899539" y="1613896"/>
            <a:chExt cx="332111" cy="1456641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7BBDD92-1091-6B19-A62E-AEE1592A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166" y="1613896"/>
              <a:ext cx="288000" cy="2880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7636DD6-2F0C-5812-04D0-30714DC4E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9539" y="2782537"/>
              <a:ext cx="332111" cy="288000"/>
            </a:xfrm>
            <a:prstGeom prst="rect">
              <a:avLst/>
            </a:prstGeom>
          </p:spPr>
        </p:pic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CB415254-C0EE-822A-6D83-B45397833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573" y="95192"/>
            <a:ext cx="2263896" cy="491678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489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81307" y="-2242"/>
            <a:ext cx="512602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各廠商的廣告形式、產品開發的歷程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4BEFE9-D08D-D655-A9B5-933955E6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773652"/>
              </p:ext>
            </p:extLst>
          </p:nvPr>
        </p:nvGraphicFramePr>
        <p:xfrm>
          <a:off x="467766" y="2929172"/>
          <a:ext cx="8208468" cy="1650498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1092260">
                  <a:extLst>
                    <a:ext uri="{9D8B030D-6E8A-4147-A177-3AD203B41FA5}">
                      <a16:colId xmlns:a16="http://schemas.microsoft.com/office/drawing/2014/main" val="3837845904"/>
                    </a:ext>
                  </a:extLst>
                </a:gridCol>
                <a:gridCol w="2796208">
                  <a:extLst>
                    <a:ext uri="{9D8B030D-6E8A-4147-A177-3AD203B41FA5}">
                      <a16:colId xmlns:a16="http://schemas.microsoft.com/office/drawing/2014/main" val="3457833054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3620375208"/>
                    </a:ext>
                  </a:extLst>
                </a:gridCol>
              </a:tblGrid>
              <a:tr h="390498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平台名稱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廣告形式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開發歷程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059806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Netflix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社群廣告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(FB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IG)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、網路廣告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(YT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插播式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、交通廣告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捷運及輕軌的站台或列車上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成熟期，創辦者</a:t>
                      </a:r>
                      <a:r>
                        <a:rPr lang="zh-TW" altLang="en-US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經歷過</a:t>
                      </a:r>
                      <a:r>
                        <a:rPr lang="en-US" altLang="zh-TW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DVD</a:t>
                      </a:r>
                      <a:r>
                        <a:rPr lang="zh-TW" altLang="en-US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租片市場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，同時想往電子商務的領域發展，但發現亞馬遜已經搶佔先機，後來</a:t>
                      </a:r>
                      <a:r>
                        <a:rPr lang="zh-TW" altLang="en-US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發現影像租借已即將淘汰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，藉由</a:t>
                      </a:r>
                      <a:r>
                        <a:rPr lang="en-US" altLang="zh-TW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YouTube</a:t>
                      </a:r>
                      <a:r>
                        <a:rPr lang="zh-TW" altLang="en-US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串流平台的發展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開始，而影響到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Netflix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由租片</a:t>
                      </a:r>
                      <a:r>
                        <a:rPr lang="zh-TW" altLang="en-US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轉線上的改變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750184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2E97406E-BDE7-2B28-50FE-A867BD098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766" y="3814056"/>
            <a:ext cx="288000" cy="288000"/>
          </a:xfrm>
          <a:prstGeom prst="rect">
            <a:avLst/>
          </a:prstGeom>
        </p:spPr>
      </p:pic>
      <p:pic>
        <p:nvPicPr>
          <p:cNvPr id="8" name="圖片 7" descr="一張含有 草, 室外, 人, 室外物品 的圖片&#10;&#10;自動產生的描述">
            <a:extLst>
              <a:ext uri="{FF2B5EF4-FFF2-40B4-BE49-F238E27FC236}">
                <a16:creationId xmlns:a16="http://schemas.microsoft.com/office/drawing/2014/main" id="{9B5C11D4-FA72-90CA-45C0-54ACD0B7C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170" y="575558"/>
            <a:ext cx="6423660" cy="2167642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108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79388" y="0"/>
            <a:ext cx="512602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各廠商的廣告形式、產品開發的歷程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4BEFE9-D08D-D655-A9B5-933955E6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267706"/>
              </p:ext>
            </p:extLst>
          </p:nvPr>
        </p:nvGraphicFramePr>
        <p:xfrm>
          <a:off x="636870" y="629478"/>
          <a:ext cx="7870260" cy="3957104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2028883">
                  <a:extLst>
                    <a:ext uri="{9D8B030D-6E8A-4147-A177-3AD203B41FA5}">
                      <a16:colId xmlns:a16="http://schemas.microsoft.com/office/drawing/2014/main" val="3837845904"/>
                    </a:ext>
                  </a:extLst>
                </a:gridCol>
                <a:gridCol w="1521377">
                  <a:extLst>
                    <a:ext uri="{9D8B030D-6E8A-4147-A177-3AD203B41FA5}">
                      <a16:colId xmlns:a16="http://schemas.microsoft.com/office/drawing/2014/main" val="3457833054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3620375208"/>
                    </a:ext>
                  </a:extLst>
                </a:gridCol>
              </a:tblGrid>
              <a:tr h="321104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平台名稱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廣告形式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開發歷程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059806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巴哈姆特動漫瘋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網頁廣告、社群廣告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巴哈姆特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hangingPunct="0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成熟期，與</a:t>
                      </a:r>
                      <a:r>
                        <a:rPr lang="zh-TW" altLang="en-US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中華電信合作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，為台灣首創的彈幕式日本動畫串流平台，直到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2021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年仍是</a:t>
                      </a:r>
                      <a:r>
                        <a:rPr lang="zh-TW" altLang="en-US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台灣用戶的人氣平台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0108933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Disney+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網路廣告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(YT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插播式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、電視廣告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成長期，在</a:t>
                      </a:r>
                      <a:r>
                        <a:rPr lang="zh-TW" altLang="en-US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與</a:t>
                      </a:r>
                      <a:r>
                        <a:rPr lang="en-US" altLang="zh-TW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Netflix</a:t>
                      </a:r>
                      <a:r>
                        <a:rPr lang="zh-TW" altLang="en-US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簽約結束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後，開始於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2019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年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11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月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12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日推廣</a:t>
                      </a:r>
                      <a:r>
                        <a:rPr lang="zh-TW" altLang="en-US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專屬迪士尼的串流平台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，發佈平台次日，使用人數不斷增加，直到</a:t>
                      </a:r>
                      <a:r>
                        <a:rPr lang="en-US" altLang="zh-TW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2021</a:t>
                      </a:r>
                      <a:r>
                        <a:rPr lang="zh-TW" altLang="en-US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年用戶數突破</a:t>
                      </a:r>
                      <a:r>
                        <a:rPr lang="en-US" altLang="zh-TW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</a:t>
                      </a:r>
                      <a:r>
                        <a:rPr lang="zh-TW" altLang="en-US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億人次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438387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嗶哩嗶哩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海報廣告、社群廣告、包裝廣告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電腦顯卡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hangingPunct="0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成熟期，中國的彈幕式影片網站，創始人徐逸，</a:t>
                      </a:r>
                      <a:r>
                        <a:rPr lang="zh-TW" altLang="en-US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因早期使用的串流影片平台時常崩潰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，加上喜愛日本動漫文化，而</a:t>
                      </a:r>
                      <a:r>
                        <a:rPr lang="zh-TW" altLang="en-US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於</a:t>
                      </a:r>
                      <a:r>
                        <a:rPr lang="en-US" altLang="zh-TW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2009</a:t>
                      </a:r>
                      <a:r>
                        <a:rPr lang="zh-TW" altLang="en-US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開創網站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，兩年後不斷爭取資金壯大，於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2018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年在美股上市。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794357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TikTok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網路廣告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(YT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插播式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、社群廣告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(FB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IG)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成長期，張一鳴開創北京字節跳動科技公司，由於學生時期喜愛讀報，決定利用今日新聞頭條，來開創客製化內容給用戶，後期</a:t>
                      </a:r>
                      <a:r>
                        <a:rPr lang="zh-TW" altLang="en-US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發現年輕人喜歡以拍照的方式記錄生活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，漸漸</a:t>
                      </a:r>
                      <a:r>
                        <a:rPr lang="zh-TW" altLang="en-US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發展出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以</a:t>
                      </a:r>
                      <a:r>
                        <a:rPr lang="zh-TW" altLang="en-US" b="0" baseline="0" dirty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短影片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著名的「抖音」。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441188"/>
                  </a:ext>
                </a:extLst>
              </a:tr>
            </a:tbl>
          </a:graphicData>
        </a:graphic>
      </p:graphicFrame>
      <p:grpSp>
        <p:nvGrpSpPr>
          <p:cNvPr id="2" name="群組 1">
            <a:extLst>
              <a:ext uri="{FF2B5EF4-FFF2-40B4-BE49-F238E27FC236}">
                <a16:creationId xmlns:a16="http://schemas.microsoft.com/office/drawing/2014/main" id="{DEE01EEC-EC71-E269-83FB-B898D16C603E}"/>
              </a:ext>
            </a:extLst>
          </p:cNvPr>
          <p:cNvGrpSpPr/>
          <p:nvPr/>
        </p:nvGrpSpPr>
        <p:grpSpPr>
          <a:xfrm>
            <a:off x="568505" y="1076556"/>
            <a:ext cx="650676" cy="3252654"/>
            <a:chOff x="1823566" y="3001242"/>
            <a:chExt cx="650676" cy="3252654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00CAA84-F737-1483-62B7-C5254129E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72266" y1="33203" x2="62695" y2="33984"/>
                          <a14:backgroundMark x1="62695" y1="33984" x2="64258" y2="341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3566" y="3001242"/>
              <a:ext cx="540000" cy="5400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2DF0956-A518-99F3-3665-A3164DED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79624" y1="52160" x2="79624" y2="52160"/>
                          <a14:foregroundMark x1="82132" y1="61111" x2="82132" y2="61111"/>
                          <a14:foregroundMark x1="28527" y1="53395" x2="28527" y2="53395"/>
                          <a14:foregroundMark x1="39812" y1="53086" x2="39812" y2="53086"/>
                          <a14:foregroundMark x1="40125" y1="62963" x2="40125" y2="62963"/>
                          <a14:foregroundMark x1="43260" y1="60185" x2="43260" y2="60185"/>
                          <a14:foregroundMark x1="60502" y1="61728" x2="60502" y2="61728"/>
                          <a14:foregroundMark x1="68652" y1="61728" x2="68652" y2="61728"/>
                          <a14:backgroundMark x1="63950" y1="46296" x2="49843" y2="48148"/>
                          <a14:backgroundMark x1="36364" y1="46296" x2="68652" y2="52778"/>
                          <a14:backgroundMark x1="25705" y1="57099" x2="31348" y2="60494"/>
                          <a14:backgroundMark x1="21317" y1="64815" x2="21317" y2="648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81730" y="3756532"/>
              <a:ext cx="592512" cy="6018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BF02B81-99A6-BA58-31F6-FB0500EAE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9889" y1="37000" x2="39889" y2="37000"/>
                          <a14:foregroundMark x1="61556" y1="38667" x2="61556" y2="38667"/>
                          <a14:foregroundMark x1="53889" y1="50333" x2="53889" y2="50333"/>
                          <a14:foregroundMark x1="24444" y1="76778" x2="24444" y2="76778"/>
                          <a14:foregroundMark x1="31556" y1="80333" x2="31556" y2="80333"/>
                          <a14:foregroundMark x1="33111" y1="78444" x2="33111" y2="78444"/>
                          <a14:foregroundMark x1="31111" y1="77667" x2="31111" y2="77667"/>
                          <a14:foregroundMark x1="36111" y1="78333" x2="36111" y2="78333"/>
                          <a14:foregroundMark x1="36667" y1="81556" x2="36667" y2="81556"/>
                          <a14:foregroundMark x1="37000" y1="77667" x2="37000" y2="77667"/>
                          <a14:foregroundMark x1="39222" y1="76444" x2="39222" y2="76444"/>
                          <a14:foregroundMark x1="47111" y1="78222" x2="47111" y2="78222"/>
                          <a14:foregroundMark x1="47000" y1="80667" x2="47000" y2="80667"/>
                          <a14:foregroundMark x1="48444" y1="76778" x2="48444" y2="76778"/>
                          <a14:foregroundMark x1="51556" y1="78667" x2="51556" y2="78667"/>
                          <a14:foregroundMark x1="51444" y1="82778" x2="51444" y2="82778"/>
                          <a14:foregroundMark x1="59222" y1="76444" x2="59222" y2="76444"/>
                          <a14:foregroundMark x1="57889" y1="80333" x2="57889" y2="80333"/>
                          <a14:foregroundMark x1="62778" y1="77778" x2="62778" y2="77778"/>
                          <a14:foregroundMark x1="70444" y1="76222" x2="70444" y2="76222"/>
                          <a14:foregroundMark x1="70444" y1="79778" x2="70444" y2="79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1931" y="4829748"/>
              <a:ext cx="481836" cy="481836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3C60A26-A90B-35A6-12EF-36F712F39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31687" y="5839896"/>
              <a:ext cx="414000" cy="414000"/>
            </a:xfrm>
            <a:prstGeom prst="rect">
              <a:avLst/>
            </a:prstGeom>
          </p:spPr>
        </p:pic>
      </p:grpSp>
      <p:sp>
        <p:nvSpPr>
          <p:cNvPr id="3" name="投影片編號版面配置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480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橢圓 5"/>
          <p:cNvSpPr/>
          <p:nvPr/>
        </p:nvSpPr>
        <p:spPr>
          <a:xfrm>
            <a:off x="7292197" y="677172"/>
            <a:ext cx="1200870" cy="1146313"/>
          </a:xfrm>
          <a:prstGeom prst="ellipse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8743269" y="1016837"/>
            <a:ext cx="371735" cy="351183"/>
          </a:xfrm>
          <a:prstGeom prst="ellipse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79388" y="2674"/>
            <a:ext cx="844072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各廠商的股價、月收入或年收入、其他可衡量廠商績效的數據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4BEFE9-D08D-D655-A9B5-933955E6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48089"/>
              </p:ext>
            </p:extLst>
          </p:nvPr>
        </p:nvGraphicFramePr>
        <p:xfrm>
          <a:off x="426750" y="855422"/>
          <a:ext cx="8290500" cy="3938195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2049895">
                  <a:extLst>
                    <a:ext uri="{9D8B030D-6E8A-4147-A177-3AD203B41FA5}">
                      <a16:colId xmlns:a16="http://schemas.microsoft.com/office/drawing/2014/main" val="3837845904"/>
                    </a:ext>
                  </a:extLst>
                </a:gridCol>
                <a:gridCol w="2640605">
                  <a:extLst>
                    <a:ext uri="{9D8B030D-6E8A-4147-A177-3AD203B41FA5}">
                      <a16:colId xmlns:a16="http://schemas.microsoft.com/office/drawing/2014/main" val="3457833054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3620375208"/>
                    </a:ext>
                  </a:extLst>
                </a:gridCol>
              </a:tblGrid>
              <a:tr h="315155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平台名稱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股價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以下股價紀錄於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2022/10/6)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月收、年收、其他可衡量廠商績效的數據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059806"/>
                  </a:ext>
                </a:extLst>
              </a:tr>
              <a:tr h="610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YouTube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101.43(GOOP)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早期「平均每月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1500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萬美元」，後來收購為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16.5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億美元的股票，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2008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年被富比士雜誌預估總收入為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億美元左右。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695769"/>
                  </a:ext>
                </a:extLst>
              </a:tr>
              <a:tr h="5056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Twitch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113.67(NASDAQ: AMZN)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被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Amazon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以 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9.7 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億美元收購，目前市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1,659,309.46</a:t>
                      </a:r>
                    </a:p>
                    <a:p>
                      <a:pPr algn="l"/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百萬美元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33467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Netflix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236.73(NASDAQ:NFLX)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目前市值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77,690.19 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百萬美元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75018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巴哈姆特動漫瘋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股票未上市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資本總額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100,000,000(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元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01089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Disney+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100.8(DISP)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目前市值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244,281.96 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百萬美元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43838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嗶哩嗶哩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16.75(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嗶哩嗶哩彈幕網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目前市值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53.90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億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美金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7943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TikTok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股票未上市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目前市值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590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億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美金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441188"/>
                  </a:ext>
                </a:extLst>
              </a:tr>
            </a:tbl>
          </a:graphicData>
        </a:graphic>
      </p:graphicFrame>
      <p:grpSp>
        <p:nvGrpSpPr>
          <p:cNvPr id="2" name="群組 1">
            <a:extLst>
              <a:ext uri="{FF2B5EF4-FFF2-40B4-BE49-F238E27FC236}">
                <a16:creationId xmlns:a16="http://schemas.microsoft.com/office/drawing/2014/main" id="{DEE01EEC-EC71-E269-83FB-B898D16C603E}"/>
              </a:ext>
            </a:extLst>
          </p:cNvPr>
          <p:cNvGrpSpPr/>
          <p:nvPr/>
        </p:nvGrpSpPr>
        <p:grpSpPr>
          <a:xfrm>
            <a:off x="419882" y="1385957"/>
            <a:ext cx="617184" cy="3342602"/>
            <a:chOff x="1653364" y="1881831"/>
            <a:chExt cx="617184" cy="2725124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7BBDD92-1091-6B19-A62E-AEE1592A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2417" y="1881831"/>
              <a:ext cx="293498" cy="293497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7636DD6-2F0C-5812-04D0-30714DC4E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027" y="2537693"/>
              <a:ext cx="286995" cy="234798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E97406E-BDE7-2B28-50FE-A867BD098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89425" y="2942593"/>
              <a:ext cx="293498" cy="29349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00CAA84-F737-1483-62B7-C5254129E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72266" y1="33203" x2="62695" y2="33984"/>
                          <a14:backgroundMark x1="62695" y1="33984" x2="64258" y2="341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3364" y="3199455"/>
              <a:ext cx="496884" cy="440246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2DF0956-A518-99F3-3665-A3164DEDB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9624" y1="52160" x2="79624" y2="52160"/>
                          <a14:foregroundMark x1="82132" y1="61111" x2="82132" y2="61111"/>
                          <a14:foregroundMark x1="28527" y1="53395" x2="28527" y2="53395"/>
                          <a14:foregroundMark x1="39812" y1="53086" x2="39812" y2="53086"/>
                          <a14:foregroundMark x1="40125" y1="62963" x2="40125" y2="62963"/>
                          <a14:foregroundMark x1="43260" y1="60185" x2="43260" y2="60185"/>
                          <a14:foregroundMark x1="60502" y1="61728" x2="60502" y2="61728"/>
                          <a14:foregroundMark x1="68652" y1="61728" x2="68652" y2="61728"/>
                          <a14:backgroundMark x1="63950" y1="46296" x2="49843" y2="48148"/>
                          <a14:backgroundMark x1="36364" y1="46296" x2="68652" y2="52778"/>
                          <a14:backgroundMark x1="25705" y1="57099" x2="31348" y2="60494"/>
                          <a14:backgroundMark x1="21317" y1="64815" x2="21317" y2="64815"/>
                        </a14:backgroundRemoval>
                      </a14:imgEffect>
                    </a14:imgLayer>
                  </a14:imgProps>
                </a:ext>
              </a:extLst>
            </a:blip>
            <a:srcRect l="10155" t="33817" r="6839" b="21273"/>
            <a:stretch/>
          </p:blipFill>
          <p:spPr>
            <a:xfrm>
              <a:off x="1736449" y="3630686"/>
              <a:ext cx="534099" cy="293497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BF02B81-99A6-BA58-31F6-FB0500EAE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39889" y1="37000" x2="39889" y2="37000"/>
                          <a14:foregroundMark x1="61556" y1="38667" x2="61556" y2="38667"/>
                          <a14:foregroundMark x1="53889" y1="50333" x2="53889" y2="50333"/>
                          <a14:foregroundMark x1="24444" y1="76778" x2="24444" y2="76778"/>
                          <a14:foregroundMark x1="31556" y1="80333" x2="31556" y2="80333"/>
                          <a14:foregroundMark x1="33111" y1="78444" x2="33111" y2="78444"/>
                          <a14:foregroundMark x1="31111" y1="77667" x2="31111" y2="77667"/>
                          <a14:foregroundMark x1="36111" y1="78333" x2="36111" y2="78333"/>
                          <a14:foregroundMark x1="36667" y1="81556" x2="36667" y2="81556"/>
                          <a14:foregroundMark x1="37000" y1="77667" x2="37000" y2="77667"/>
                          <a14:foregroundMark x1="39222" y1="76444" x2="39222" y2="76444"/>
                          <a14:foregroundMark x1="47111" y1="78222" x2="47111" y2="78222"/>
                          <a14:foregroundMark x1="47000" y1="80667" x2="47000" y2="80667"/>
                          <a14:foregroundMark x1="48444" y1="76778" x2="48444" y2="76778"/>
                          <a14:foregroundMark x1="51556" y1="78667" x2="51556" y2="78667"/>
                          <a14:foregroundMark x1="51444" y1="82778" x2="51444" y2="82778"/>
                          <a14:foregroundMark x1="59222" y1="76444" x2="59222" y2="76444"/>
                          <a14:foregroundMark x1="57889" y1="80333" x2="57889" y2="80333"/>
                          <a14:foregroundMark x1="62778" y1="77778" x2="62778" y2="77778"/>
                          <a14:foregroundMark x1="70444" y1="76222" x2="70444" y2="76222"/>
                          <a14:foregroundMark x1="70444" y1="79778" x2="70444" y2="79778"/>
                        </a14:backgroundRemoval>
                      </a14:imgEffect>
                    </a14:imgLayer>
                  </a14:imgProps>
                </a:ext>
              </a:extLst>
            </a:blip>
            <a:srcRect l="12619" t="9640" r="9356" b="9007"/>
            <a:stretch/>
          </p:blipFill>
          <p:spPr>
            <a:xfrm>
              <a:off x="1789425" y="3974829"/>
              <a:ext cx="312760" cy="293497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3C60A26-A90B-35A6-12EF-36F712F39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04507" y="4372157"/>
              <a:ext cx="259570" cy="234798"/>
            </a:xfrm>
            <a:prstGeom prst="rect">
              <a:avLst/>
            </a:prstGeom>
          </p:spPr>
        </p:pic>
      </p:grpSp>
      <p:sp>
        <p:nvSpPr>
          <p:cNvPr id="8" name="投影片編號版面配置區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662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175292" y="1778647"/>
            <a:ext cx="4421152" cy="12361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力分析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潛在進入者的威脅</a:t>
            </a:r>
            <a:endParaRPr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+mj-lt"/>
              </a:rPr>
              <a:t>0</a:t>
            </a:r>
            <a:r>
              <a:rPr lang="en-US" altLang="zh-TW" dirty="0" smtClean="0">
                <a:solidFill>
                  <a:schemeClr val="dk2"/>
                </a:solidFill>
                <a:latin typeface="+mj-lt"/>
              </a:rPr>
              <a:t>3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617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潛在進入者的威脅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6186" y="678180"/>
            <a:ext cx="858873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經濟規模障礙高：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82563" indent="457200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因為機房設備需要定期維護，所以要有人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24H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在線管控以防突發事件。而且每個影音串流平台服務區域都很大，所以要有足夠的資本穩固伺服器。如果需要自行開發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DRM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，也需要耗費大量人力。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82563" indent="-1825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專利保護程度低：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82563" indent="457200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因為影音串流平台用的串流技術幾乎都是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OTT(Over-the-top)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，所以專利程度低。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品牌保護程度高：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82563" indent="457200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因為有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DRM(Digital Rights Management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，數位版權管理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)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，三道防線保護各平台的影片。三道防線分別為：內容加密，嚴防盜拷、盜錄行為；存取權管理，保護消費者權益；好萊塢等級國際標準，確保高規格防護。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583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043989" y="0"/>
            <a:ext cx="6100011" cy="5143500"/>
          </a:xfrm>
          <a:prstGeom prst="rect">
            <a:avLst/>
          </a:prstGeom>
          <a:solidFill>
            <a:srgbClr val="EAE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 dirty="0">
              <a:solidFill>
                <a:srgbClr val="4D4D4D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45745" y="2131318"/>
            <a:ext cx="2624508" cy="583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目錄</a:t>
            </a:r>
            <a:r>
              <a:rPr lang="zh-TW" altLang="en-US" sz="2800" b="1" dirty="0" smtClean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800" b="1" dirty="0" smtClean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Contents</a:t>
            </a:r>
            <a:endParaRPr lang="zh-TW" altLang="en-US" sz="1800" b="1" dirty="0">
              <a:solidFill>
                <a:srgbClr val="002845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cxnSp>
        <p:nvCxnSpPr>
          <p:cNvPr id="17" name="直線接點 16"/>
          <p:cNvCxnSpPr/>
          <p:nvPr/>
        </p:nvCxnSpPr>
        <p:spPr>
          <a:xfrm>
            <a:off x="1045745" y="3104147"/>
            <a:ext cx="1841834" cy="12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/>
          <p:cNvGrpSpPr/>
          <p:nvPr/>
        </p:nvGrpSpPr>
        <p:grpSpPr>
          <a:xfrm>
            <a:off x="4413870" y="348916"/>
            <a:ext cx="2492256" cy="942311"/>
            <a:chOff x="4042611" y="543139"/>
            <a:chExt cx="2492256" cy="942311"/>
          </a:xfrm>
        </p:grpSpPr>
        <p:sp>
          <p:nvSpPr>
            <p:cNvPr id="18" name="矩形 17"/>
            <p:cNvSpPr/>
            <p:nvPr/>
          </p:nvSpPr>
          <p:spPr>
            <a:xfrm>
              <a:off x="4042611" y="543139"/>
              <a:ext cx="942311" cy="9423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 smtClean="0"/>
                <a:t>01</a:t>
              </a:r>
              <a:endParaRPr lang="zh-TW" altLang="en-US" sz="2800" b="1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373818" y="814239"/>
              <a:ext cx="1161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 smtClean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前言</a:t>
              </a:r>
              <a:endParaRPr lang="zh-TW" altLang="en-US" sz="2800" dirty="0"/>
            </a:p>
          </p:txBody>
        </p:sp>
      </p:grpSp>
      <p:grpSp>
        <p:nvGrpSpPr>
          <p:cNvPr id="91" name="群組 90"/>
          <p:cNvGrpSpPr/>
          <p:nvPr/>
        </p:nvGrpSpPr>
        <p:grpSpPr>
          <a:xfrm>
            <a:off x="4413870" y="1534469"/>
            <a:ext cx="3036808" cy="942311"/>
            <a:chOff x="4042611" y="543139"/>
            <a:chExt cx="3036808" cy="942311"/>
          </a:xfrm>
        </p:grpSpPr>
        <p:sp>
          <p:nvSpPr>
            <p:cNvPr id="92" name="矩形 91"/>
            <p:cNvSpPr/>
            <p:nvPr/>
          </p:nvSpPr>
          <p:spPr>
            <a:xfrm>
              <a:off x="4042611" y="543139"/>
              <a:ext cx="942311" cy="9423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 smtClean="0"/>
                <a:t>02</a:t>
              </a:r>
              <a:endParaRPr lang="zh-TW" altLang="en-US" sz="2800" b="1" dirty="0"/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5373818" y="814239"/>
              <a:ext cx="170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市場結構</a:t>
              </a:r>
              <a:endParaRPr lang="zh-TW" altLang="en-US" sz="2800" dirty="0"/>
            </a:p>
          </p:txBody>
        </p:sp>
      </p:grpSp>
      <p:grpSp>
        <p:nvGrpSpPr>
          <p:cNvPr id="94" name="群組 93"/>
          <p:cNvGrpSpPr/>
          <p:nvPr/>
        </p:nvGrpSpPr>
        <p:grpSpPr>
          <a:xfrm>
            <a:off x="4413870" y="2720022"/>
            <a:ext cx="3558555" cy="942311"/>
            <a:chOff x="4042611" y="543139"/>
            <a:chExt cx="3558555" cy="942311"/>
          </a:xfrm>
        </p:grpSpPr>
        <p:sp>
          <p:nvSpPr>
            <p:cNvPr id="95" name="矩形 94"/>
            <p:cNvSpPr/>
            <p:nvPr/>
          </p:nvSpPr>
          <p:spPr>
            <a:xfrm>
              <a:off x="4042611" y="543139"/>
              <a:ext cx="942311" cy="9423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 smtClean="0"/>
                <a:t>03</a:t>
              </a:r>
              <a:endParaRPr lang="zh-TW" altLang="en-US" sz="2800" b="1" dirty="0"/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5307264" y="598796"/>
              <a:ext cx="22939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五力</a:t>
              </a:r>
              <a:r>
                <a:rPr lang="zh-TW" altLang="en-US" sz="2800" b="1" dirty="0" smtClean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分析</a:t>
              </a:r>
              <a:endParaRPr lang="en-US" altLang="zh-TW" sz="2800" b="1" dirty="0" smtClean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2000" b="1" dirty="0" smtClean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潛在</a:t>
              </a:r>
              <a:r>
                <a:rPr lang="zh-TW" altLang="en-US" sz="2000" b="1" dirty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進入者的威脅</a:t>
              </a:r>
              <a:endParaRPr lang="zh-TW" altLang="en-US" sz="2000" dirty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4413870" y="3905575"/>
            <a:ext cx="5904711" cy="942311"/>
            <a:chOff x="4413870" y="3905575"/>
            <a:chExt cx="5904711" cy="942311"/>
          </a:xfrm>
        </p:grpSpPr>
        <p:sp>
          <p:nvSpPr>
            <p:cNvPr id="98" name="矩形 97"/>
            <p:cNvSpPr/>
            <p:nvPr/>
          </p:nvSpPr>
          <p:spPr>
            <a:xfrm>
              <a:off x="4413870" y="3905575"/>
              <a:ext cx="942311" cy="94231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 smtClean="0"/>
                <a:t>04</a:t>
              </a:r>
              <a:endParaRPr lang="zh-TW" altLang="en-US" sz="2800" b="1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5746581" y="3961232"/>
              <a:ext cx="4572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TW" altLang="en-US" sz="2800" b="1" dirty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五力分析</a:t>
              </a:r>
              <a:endParaRPr lang="en-US" altLang="zh-TW" sz="2800" b="1" dirty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2000" b="1" dirty="0" smtClean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替代品的</a:t>
              </a:r>
              <a:r>
                <a:rPr lang="zh-TW" altLang="en-US" sz="2000" b="1" dirty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威脅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5029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潛在進入者的威脅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9063" y="815340"/>
            <a:ext cx="856587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轉換成本程度：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indent="457200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退出費用低：不需要支付解約金，換平台觀看容易。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indent="457200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搜尋成本：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341438" indent="-1341438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高，例如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、巴哈姆特動漫瘋。這些影片都須由特定片商供應。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341438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低，例如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、嗶哩嗶哩、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Twitch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8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TikTok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。這些影片都屬於民眾自發性提供影音來源。</a:t>
            </a:r>
            <a:endParaRPr lang="zh-TW" altLang="en-US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882775" indent="-1425575">
              <a:lnSpc>
                <a:spcPts val="3000"/>
              </a:lnSpc>
              <a:tabLst>
                <a:tab pos="1790700" algn="l"/>
              </a:tabLst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學習成本低：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882775" indent="-541338">
              <a:lnSpc>
                <a:spcPts val="3000"/>
              </a:lnSpc>
              <a:tabLst>
                <a:tab pos="1790700" algn="l"/>
              </a:tabLst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大部分都使用同種串流技術，且各大串流平台皆公開，所以容易學習。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indent="457200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設備成本高：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341438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需要很好的機房及全年無休的空調幫助伺服器穩定。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8889" y1="34722" x2="75833" y2="3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54" t="22773" r="14813" b="11513"/>
          <a:stretch/>
        </p:blipFill>
        <p:spPr>
          <a:xfrm>
            <a:off x="6971442" y="559669"/>
            <a:ext cx="1361712" cy="121690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75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潛在進入者的威脅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6186" y="678180"/>
            <a:ext cx="856587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設置及啟動成本：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715963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高，例如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、巴哈姆特動漫瘋。前期都需要跟片商簽約付費合作，所以初始成本較高。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715963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低，例如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、嗶哩嗶哩、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Twitch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 </a:t>
            </a:r>
            <a:r>
              <a:rPr lang="en-US" altLang="zh-TW" sz="1800" dirty="0" err="1">
                <a:solidFill>
                  <a:schemeClr val="bg1"/>
                </a:solidFill>
                <a:ea typeface="標楷體" panose="03000509000000000000" pitchFamily="65" charset="-120"/>
              </a:rPr>
              <a:t>TikTok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。一開始就由民眾自行提供影片，所以需要的成本只有架設伺服器。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心理風險低：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715963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因為同一部片可能在多個平台上傳，所以一有問題客戶就容易轉換平台，易流失客源。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341438" indent="-1341438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社會風險低：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715963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因為影音平台遍布全國，知名且安全的平台為數不多，且現在是個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3C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時代，所以大家無聊就會找影片看，相對社會風險就低。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24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潛在進入者的威脅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9063" y="1279042"/>
            <a:ext cx="856587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資產專屬程度：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9852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位址專屬性：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98525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	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低，只要有網路的地方就可以觀看影音平台。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9852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資產專屬性：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98525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	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低，放上去的影片很容易就被搬運到其他影音平台。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9852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人力資產專屬性：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98525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	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高，需要有維持設備的專業人員，以及營運平台所需人才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69" b="96154" l="3462" r="98077">
                        <a14:foregroundMark x1="25000" y1="25769" x2="17308" y2="34615"/>
                        <a14:foregroundMark x1="13077" y1="50385" x2="13846" y2="71154"/>
                        <a14:foregroundMark x1="20385" y1="79231" x2="21154" y2="81923"/>
                        <a14:foregroundMark x1="62692" y1="15769" x2="80000" y2="3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72" y="501888"/>
            <a:ext cx="1087663" cy="108766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381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潛在進入者的威脅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9063" y="760682"/>
            <a:ext cx="85658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9852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品牌資產專屬性：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793875" indent="-895350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	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中，由於此產業屬於影視娛樂業，對於使用者不一定是必要需求，導致忠誠度不高，除了一些平台積極產出品牌專屬產品外，其餘並不會因為品牌而選擇服務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98525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顧客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指定專屬性：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98525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	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低，不管在哪個影音平台都能看到自己想要的影片。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產業的政府政策態度：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各地政府幾乎都支持設立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OTT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專法，保障在地業者。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pic>
        <p:nvPicPr>
          <p:cNvPr id="4" name="Google Shape;678;p46">
            <a:extLst>
              <a:ext uri="{FF2B5EF4-FFF2-40B4-BE49-F238E27FC236}">
                <a16:creationId xmlns:a16="http://schemas.microsoft.com/office/drawing/2014/main" id="{DA40D1A0-E21B-09A5-A91B-DB8A971C43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915" y="2541459"/>
            <a:ext cx="1045285" cy="1049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69;p46">
            <a:extLst>
              <a:ext uri="{FF2B5EF4-FFF2-40B4-BE49-F238E27FC236}">
                <a16:creationId xmlns:a16="http://schemas.microsoft.com/office/drawing/2014/main" id="{2EFA10C9-826F-A2AB-B91D-6E86CBF0E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6487" y="3591239"/>
            <a:ext cx="1073426" cy="14268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>
          <a:xfrm>
            <a:off x="6382325" y="4767263"/>
            <a:ext cx="2057400" cy="274637"/>
          </a:xfrm>
        </p:spPr>
        <p:txBody>
          <a:bodyPr/>
          <a:lstStyle/>
          <a:p>
            <a:fld id="{6D0854D7-2CAD-4A5C-A37B-C3B4369A08A0}" type="slidenum">
              <a:rPr lang="zh-TW" altLang="en-US" smtClean="0"/>
              <a:pPr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011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175292" y="1778647"/>
            <a:ext cx="4421152" cy="12361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力分析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替代品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的威脅</a:t>
            </a:r>
            <a:endParaRPr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+mj-lt"/>
              </a:rPr>
              <a:t>0</a:t>
            </a:r>
            <a:r>
              <a:rPr lang="en-US" altLang="zh-TW" dirty="0" smtClean="0">
                <a:solidFill>
                  <a:schemeClr val="dk2"/>
                </a:solidFill>
                <a:latin typeface="+mj-lt"/>
              </a:rPr>
              <a:t>4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269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 smtClean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 smtClean="0">
                <a:latin typeface="Arial" panose="020B0604020202020204" pitchFamily="34" charset="0"/>
                <a:ea typeface="標楷體" panose="03000509000000000000" pitchFamily="65" charset="-120"/>
              </a:rPr>
              <a:t>替代品的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威脅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9063" y="1007041"/>
            <a:ext cx="856587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1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所選產業的替代品有哪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些、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 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功能如何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電影院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525588" defTabSz="1793875">
              <a:lnSpc>
                <a:spcPts val="3000"/>
              </a:lnSpc>
              <a:tabLst>
                <a:tab pos="1525588" algn="l"/>
              </a:tabLst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他可以做到一般在家裡用影音平台看影片達不到的立體環繞音效、超大螢幕、立體感集體感。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電視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436688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老一輩的人不會使用電腦看影片，且電視可供多人觀賞。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社群平台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436688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捨棄看影片打發時間，則選擇用社群平台觀看別人分享的影片。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cxnSp>
        <p:nvCxnSpPr>
          <p:cNvPr id="4" name="Google Shape;592;p29"/>
          <p:cNvCxnSpPr/>
          <p:nvPr/>
        </p:nvCxnSpPr>
        <p:spPr>
          <a:xfrm>
            <a:off x="828106" y="1691182"/>
            <a:ext cx="2543700" cy="2628000"/>
          </a:xfrm>
          <a:prstGeom prst="bentConnector3">
            <a:avLst>
              <a:gd name="adj1" fmla="val -10712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990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 smtClean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 smtClean="0">
                <a:latin typeface="Arial" panose="020B0604020202020204" pitchFamily="34" charset="0"/>
                <a:ea typeface="標楷體" panose="03000509000000000000" pitchFamily="65" charset="-120"/>
              </a:rPr>
              <a:t>替代品的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威脅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6186" y="678180"/>
            <a:ext cx="856587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所選產業的替代品價格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區間、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 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是否有比所選產業的產品價格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好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>
              <a:lnSpc>
                <a:spcPts val="3000"/>
              </a:lnSpc>
            </a:pP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483930"/>
              </p:ext>
            </p:extLst>
          </p:nvPr>
        </p:nvGraphicFramePr>
        <p:xfrm>
          <a:off x="1036235" y="1461026"/>
          <a:ext cx="7071531" cy="2918399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2357177">
                  <a:extLst>
                    <a:ext uri="{9D8B030D-6E8A-4147-A177-3AD203B41FA5}">
                      <a16:colId xmlns:a16="http://schemas.microsoft.com/office/drawing/2014/main" val="2049264578"/>
                    </a:ext>
                  </a:extLst>
                </a:gridCol>
                <a:gridCol w="2357177">
                  <a:extLst>
                    <a:ext uri="{9D8B030D-6E8A-4147-A177-3AD203B41FA5}">
                      <a16:colId xmlns:a16="http://schemas.microsoft.com/office/drawing/2014/main" val="275560070"/>
                    </a:ext>
                  </a:extLst>
                </a:gridCol>
                <a:gridCol w="2357177">
                  <a:extLst>
                    <a:ext uri="{9D8B030D-6E8A-4147-A177-3AD203B41FA5}">
                      <a16:colId xmlns:a16="http://schemas.microsoft.com/office/drawing/2014/main" val="3788064549"/>
                    </a:ext>
                  </a:extLst>
                </a:gridCol>
              </a:tblGrid>
              <a:tr h="340273"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替代產業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價格區間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CP</a:t>
                      </a:r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值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62479"/>
                  </a:ext>
                </a:extLst>
              </a:tr>
              <a:tr h="708144"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電影院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2D:$200~$650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中，價格雖貴但體驗感較高，也能較早看到影音平台未上映的影片。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59987"/>
                  </a:ext>
                </a:extLst>
              </a:tr>
              <a:tr h="1140434"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電視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硬體設備 </a:t>
                      </a:r>
                      <a:r>
                        <a:rPr lang="en-US" altLang="zh-TW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8</a:t>
                      </a:r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千</a:t>
                      </a:r>
                      <a:r>
                        <a:rPr lang="en-US" altLang="zh-TW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~20</a:t>
                      </a:r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萬左右</a:t>
                      </a:r>
                      <a:endParaRPr lang="en-US" altLang="zh-TW" baseline="0" dirty="0" smtClean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第四台月費</a:t>
                      </a:r>
                      <a:endParaRPr lang="en-US" altLang="zh-TW" baseline="0" dirty="0" smtClean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    </a:t>
                      </a:r>
                      <a:r>
                        <a:rPr lang="en-US" altLang="zh-TW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1.</a:t>
                      </a:r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鳳信 </a:t>
                      </a:r>
                      <a:r>
                        <a:rPr lang="en-US" altLang="zh-TW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$510/</a:t>
                      </a:r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月</a:t>
                      </a:r>
                      <a:endParaRPr lang="en-US" altLang="zh-TW" baseline="0" dirty="0" smtClean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  <a:p>
                      <a:pPr marL="357188" indent="-357188"/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    </a:t>
                      </a:r>
                      <a:r>
                        <a:rPr lang="en-US" altLang="zh-TW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2.</a:t>
                      </a:r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中華電信</a:t>
                      </a:r>
                      <a:r>
                        <a:rPr lang="en-US" altLang="zh-TW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MOD</a:t>
                      </a:r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$89/</a:t>
                      </a:r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月、   新機安裝費 </a:t>
                      </a:r>
                      <a:r>
                        <a:rPr lang="en-US" altLang="zh-TW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$200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低，硬體設備價格較高，且易損壞</a:t>
                      </a:r>
                      <a:r>
                        <a:rPr lang="en-US" altLang="zh-TW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例如打雷</a:t>
                      </a:r>
                      <a:r>
                        <a:rPr lang="en-US" altLang="zh-TW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)</a:t>
                      </a:r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、無法自行尋找較多元化的影片。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7888638"/>
                  </a:ext>
                </a:extLst>
              </a:tr>
              <a:tr h="688366"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社群平台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$0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aseline="0" dirty="0" smtClean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高，互動性強且不需花費金額。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0930075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39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 smtClean="0"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 smtClean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 smtClean="0">
                <a:latin typeface="Arial" panose="020B0604020202020204" pitchFamily="34" charset="0"/>
                <a:ea typeface="標楷體" panose="03000509000000000000" pitchFamily="65" charset="-120"/>
              </a:rPr>
              <a:t>替代品的威脅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6186" y="678180"/>
            <a:ext cx="856587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所選產業的客戶轉換去使用替代品的轉換成本有哪些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 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硬體設備、電影票、第四台月費。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4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所選產業的客戶的忠誠度高或低、轉換去使用替代品的可能性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 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簡要說明理由。 </a:t>
            </a: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忠誠度高，轉換使用替代品可能性中。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93763" indent="-8937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因為想要搶先看到新影片、環繞音效及大螢幕的人就會選擇電影院，與老人家一同觀看影片、一般在客廳吃飯的時候就會選擇電視。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5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替代品對所選產業的威脅程度是高或低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893763" indent="-893763"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 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低，因為對於電視、電影院來說影音平台有較多的選擇，且不需出門就可以觀看，也不用特意跑到客廳就能在床上躺著看影片。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93763" indent="-8937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中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，因為社群平台的娛樂性比影音平台還來的高，但兩者差不多。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cxnSp>
        <p:nvCxnSpPr>
          <p:cNvPr id="4" name="Google Shape;593;p29"/>
          <p:cNvCxnSpPr/>
          <p:nvPr/>
        </p:nvCxnSpPr>
        <p:spPr>
          <a:xfrm flipH="1">
            <a:off x="7646095" y="2406201"/>
            <a:ext cx="1146600" cy="2563800"/>
          </a:xfrm>
          <a:prstGeom prst="bentConnector4">
            <a:avLst>
              <a:gd name="adj1" fmla="val -213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3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175292" y="1778647"/>
            <a:ext cx="4421152" cy="12361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力分析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買方的議價能力</a:t>
            </a:r>
            <a:endParaRPr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+mj-lt"/>
              </a:rPr>
              <a:t>0</a:t>
            </a:r>
            <a:r>
              <a:rPr lang="en-US" altLang="zh-TW" dirty="0" smtClean="0">
                <a:solidFill>
                  <a:schemeClr val="dk2"/>
                </a:solidFill>
                <a:latin typeface="+mj-lt"/>
              </a:rPr>
              <a:t>5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541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9;p27"/>
          <p:cNvSpPr txBox="1">
            <a:spLocks noGrp="1"/>
          </p:cNvSpPr>
          <p:nvPr>
            <p:ph type="ctrTitle" idx="4294967295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買方的議價能力</a:t>
            </a:r>
            <a:endParaRPr sz="24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96186" y="678180"/>
            <a:ext cx="85658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1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所選產業的客戶的集中度如何、有哪些具代表性的客戶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集中度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低，所有人都會用影音平台。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所選產業的單一客戶的普遍採購量是多或少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  <a:endParaRPr lang="zh-TW" altLang="en-US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中，因為有的客戶會選擇訂閱一個月或是一年，訂閱一個月的就需要付費較多次。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79388" indent="-179388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3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所選產業的客戶轉換去向別人採購的成本是高或低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 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低，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因為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就算訂閱前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一個影音平台，轉換到別的影音平台也不需額外付其他費用。例如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轉換到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cxnSp>
        <p:nvCxnSpPr>
          <p:cNvPr id="19" name="Google Shape;593;p29"/>
          <p:cNvCxnSpPr/>
          <p:nvPr/>
        </p:nvCxnSpPr>
        <p:spPr>
          <a:xfrm flipH="1">
            <a:off x="7549843" y="2263229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29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043989" y="0"/>
            <a:ext cx="6100011" cy="5143500"/>
          </a:xfrm>
          <a:prstGeom prst="rect">
            <a:avLst/>
          </a:prstGeom>
          <a:solidFill>
            <a:srgbClr val="EAE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 dirty="0">
              <a:solidFill>
                <a:srgbClr val="4D4D4D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45745" y="2131318"/>
            <a:ext cx="2624508" cy="583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目錄</a:t>
            </a:r>
            <a:r>
              <a:rPr lang="zh-TW" altLang="en-US" sz="2800" b="1" dirty="0" smtClean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800" b="1" dirty="0" smtClean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Contents</a:t>
            </a:r>
            <a:endParaRPr lang="zh-TW" altLang="en-US" sz="1800" b="1" dirty="0">
              <a:solidFill>
                <a:srgbClr val="002845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cxnSp>
        <p:nvCxnSpPr>
          <p:cNvPr id="17" name="直線接點 16"/>
          <p:cNvCxnSpPr/>
          <p:nvPr/>
        </p:nvCxnSpPr>
        <p:spPr>
          <a:xfrm>
            <a:off x="1045745" y="3104147"/>
            <a:ext cx="1841834" cy="12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/>
          <p:cNvGrpSpPr/>
          <p:nvPr/>
        </p:nvGrpSpPr>
        <p:grpSpPr>
          <a:xfrm>
            <a:off x="4413870" y="348916"/>
            <a:ext cx="4001260" cy="942311"/>
            <a:chOff x="4042611" y="543139"/>
            <a:chExt cx="4001260" cy="942311"/>
          </a:xfrm>
        </p:grpSpPr>
        <p:sp>
          <p:nvSpPr>
            <p:cNvPr id="18" name="矩形 17"/>
            <p:cNvSpPr/>
            <p:nvPr/>
          </p:nvSpPr>
          <p:spPr>
            <a:xfrm>
              <a:off x="4042611" y="543139"/>
              <a:ext cx="942311" cy="9423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 smtClean="0"/>
                <a:t>05</a:t>
              </a:r>
              <a:endParaRPr lang="zh-TW" altLang="en-US" sz="2800" b="1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373818" y="598795"/>
              <a:ext cx="26700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五力</a:t>
              </a:r>
              <a:r>
                <a:rPr lang="zh-TW" altLang="en-US" sz="2800" b="1" dirty="0" smtClean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分析</a:t>
              </a:r>
              <a:endParaRPr lang="en-US" altLang="zh-TW" sz="2800" b="1" dirty="0" smtClean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2000" b="1" dirty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買方的</a:t>
              </a:r>
              <a:r>
                <a:rPr lang="zh-TW" altLang="en-US" sz="2000" b="1" dirty="0" smtClean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議價</a:t>
              </a:r>
              <a:r>
                <a:rPr lang="zh-TW" altLang="en-US" sz="2000" b="1" dirty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能力</a:t>
              </a:r>
              <a:endParaRPr lang="zh-TW" altLang="en-US" sz="2000" dirty="0"/>
            </a:p>
          </p:txBody>
        </p:sp>
      </p:grpSp>
      <p:grpSp>
        <p:nvGrpSpPr>
          <p:cNvPr id="91" name="群組 90"/>
          <p:cNvGrpSpPr/>
          <p:nvPr/>
        </p:nvGrpSpPr>
        <p:grpSpPr>
          <a:xfrm>
            <a:off x="4413870" y="1521368"/>
            <a:ext cx="3444668" cy="942311"/>
            <a:chOff x="4042611" y="509413"/>
            <a:chExt cx="3444668" cy="942311"/>
          </a:xfrm>
        </p:grpSpPr>
        <p:sp>
          <p:nvSpPr>
            <p:cNvPr id="92" name="矩形 91"/>
            <p:cNvSpPr/>
            <p:nvPr/>
          </p:nvSpPr>
          <p:spPr>
            <a:xfrm>
              <a:off x="4042611" y="509413"/>
              <a:ext cx="942311" cy="9423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 smtClean="0"/>
                <a:t>06</a:t>
              </a:r>
              <a:endParaRPr lang="zh-TW" altLang="en-US" sz="2800" b="1" dirty="0"/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5373818" y="529711"/>
              <a:ext cx="21134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五力分析</a:t>
              </a:r>
              <a:endParaRPr lang="en-US" altLang="zh-TW" sz="2800" b="1" dirty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2000" b="1" dirty="0" smtClean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供應商議價</a:t>
              </a:r>
              <a:r>
                <a:rPr lang="zh-TW" altLang="en-US" sz="2000" b="1" dirty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能力</a:t>
              </a:r>
              <a:endParaRPr lang="zh-TW" altLang="en-US" sz="2000" dirty="0"/>
            </a:p>
          </p:txBody>
        </p:sp>
      </p:grpSp>
      <p:sp>
        <p:nvSpPr>
          <p:cNvPr id="95" name="矩形 94"/>
          <p:cNvSpPr/>
          <p:nvPr/>
        </p:nvSpPr>
        <p:spPr>
          <a:xfrm>
            <a:off x="4413870" y="2720022"/>
            <a:ext cx="942311" cy="9423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/>
              <a:t>07</a:t>
            </a:r>
            <a:endParaRPr lang="zh-TW" altLang="en-US" sz="2800" b="1" dirty="0"/>
          </a:p>
        </p:txBody>
      </p:sp>
      <p:grpSp>
        <p:nvGrpSpPr>
          <p:cNvPr id="22" name="群組 21"/>
          <p:cNvGrpSpPr/>
          <p:nvPr/>
        </p:nvGrpSpPr>
        <p:grpSpPr>
          <a:xfrm>
            <a:off x="4413870" y="2775678"/>
            <a:ext cx="5903207" cy="2072208"/>
            <a:chOff x="4413870" y="2775678"/>
            <a:chExt cx="5903207" cy="2072208"/>
          </a:xfrm>
        </p:grpSpPr>
        <p:sp>
          <p:nvSpPr>
            <p:cNvPr id="98" name="矩形 97"/>
            <p:cNvSpPr/>
            <p:nvPr/>
          </p:nvSpPr>
          <p:spPr>
            <a:xfrm>
              <a:off x="4413870" y="3905575"/>
              <a:ext cx="942311" cy="942311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 smtClean="0"/>
                <a:t>08</a:t>
              </a:r>
              <a:endParaRPr lang="zh-TW" altLang="en-US" sz="2800" b="1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5745077" y="2775678"/>
              <a:ext cx="4572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TW" altLang="en-US" sz="2800" b="1" dirty="0" smtClean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五力分析</a:t>
              </a:r>
              <a:endParaRPr lang="en-US" altLang="zh-TW" sz="2800" b="1" dirty="0" smtClean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2000" b="1" dirty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業內競爭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5745077" y="411512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800" b="1" dirty="0" smtClean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產業生態</a:t>
            </a:r>
            <a:endParaRPr lang="zh-TW" altLang="en-US" sz="2800" b="1" dirty="0">
              <a:solidFill>
                <a:srgbClr val="4D4D4D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469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9;p27"/>
          <p:cNvSpPr txBox="1">
            <a:spLocks noGrp="1"/>
          </p:cNvSpPr>
          <p:nvPr>
            <p:ph type="ctrTitle" idx="4294967295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買方的議價能力</a:t>
            </a:r>
            <a:endParaRPr sz="24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96186" y="678180"/>
            <a:ext cx="856587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4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所選產業的客戶尋找可替代本產業產品的其他商品有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電視、電影院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、社群平台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5.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所選產業的客戶自行找上游批貨買貨的可能性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高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，例如：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，皆須跟片商買暫時性版權。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其餘皆為低，都由客戶自行上傳影片。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79388" indent="-179388"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所選產業的客戶直接向上游發展的可能性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低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，例如：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 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，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皆須跟片商買暫時性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版權，因為需花費大量金額，所以一般客戶無法直接購買影片版權。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其餘皆為高，因為影片來源都由客戶自行拍攝提供。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cxnSp>
        <p:nvCxnSpPr>
          <p:cNvPr id="17" name="Google Shape;592;p29"/>
          <p:cNvCxnSpPr/>
          <p:nvPr/>
        </p:nvCxnSpPr>
        <p:spPr>
          <a:xfrm>
            <a:off x="436221" y="2030999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129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9;p27"/>
          <p:cNvSpPr txBox="1">
            <a:spLocks noGrp="1"/>
          </p:cNvSpPr>
          <p:nvPr>
            <p:ph type="ctrTitle" idx="4294967295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買方的議價能力</a:t>
            </a:r>
            <a:endParaRPr sz="24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96186" y="678180"/>
            <a:ext cx="856587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7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所選產業的品牌知名度如何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有那些知名品牌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625475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高，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Twitch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 err="1" smtClean="0">
                <a:solidFill>
                  <a:schemeClr val="bg1"/>
                </a:solidFill>
                <a:ea typeface="標楷體" panose="03000509000000000000" pitchFamily="65" charset="-120"/>
              </a:rPr>
              <a:t>TikTok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79388" indent="-179388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8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所選產業的產品是屬於必需品或是非必需品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客戶是否會受景氣影響而降低購買意願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非必需品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：會因為景氣不好而選擇不購買。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其餘影音平台皆不受景氣影響，因為幾乎免費使用。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79388" indent="-179388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9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整體而言，所選產業的「買方的議價能力」是高或低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625475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低，他的方案就是固定價格，毫無議價空間。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grpSp>
        <p:nvGrpSpPr>
          <p:cNvPr id="5" name="Google Shape;528;p28"/>
          <p:cNvGrpSpPr/>
          <p:nvPr/>
        </p:nvGrpSpPr>
        <p:grpSpPr>
          <a:xfrm>
            <a:off x="7452348" y="2455589"/>
            <a:ext cx="2291257" cy="2922300"/>
            <a:chOff x="4882900" y="-64350"/>
            <a:chExt cx="2493750" cy="2922300"/>
          </a:xfrm>
        </p:grpSpPr>
        <p:sp>
          <p:nvSpPr>
            <p:cNvPr id="6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130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175292" y="1778647"/>
            <a:ext cx="4421152" cy="12361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力分析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供應商議價能力</a:t>
            </a:r>
            <a:endParaRPr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+mj-lt"/>
              </a:rPr>
              <a:t>0</a:t>
            </a:r>
            <a:r>
              <a:rPr lang="en-US" altLang="zh-TW" dirty="0">
                <a:solidFill>
                  <a:schemeClr val="dk2"/>
                </a:solidFill>
                <a:latin typeface="+mj-lt"/>
              </a:rPr>
              <a:t>6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818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 smtClean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 smtClean="0">
                <a:latin typeface="Arial" panose="020B0604020202020204" pitchFamily="34" charset="0"/>
                <a:ea typeface="標楷體" panose="03000509000000000000" pitchFamily="65" charset="-120"/>
              </a:rPr>
              <a:t>供應商議價能力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7338" y="869536"/>
            <a:ext cx="856587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1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所選產業的供應商的集中度如何、有哪些具代表性的供應商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高，例如：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，他的供應片商只有迪士尼。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低，剩下影音平台的片源廣泛，較無特定供應商。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2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所選產業中的若想轉換去向別的供應商採購原物料、零件或設備的成本是高或低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804863" defTabSz="1793875">
              <a:lnSpc>
                <a:spcPts val="3000"/>
              </a:lnSpc>
              <a:tabLst>
                <a:tab pos="1704975" algn="l"/>
              </a:tabLst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高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，因為版權價格很高。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defTabSz="1793875">
              <a:lnSpc>
                <a:spcPts val="3000"/>
              </a:lnSpc>
              <a:tabLst>
                <a:tab pos="1704975" algn="l"/>
              </a:tabLst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所選產業的供應商直接向下游發展的可能性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1258888" indent="-454025" defTabSz="1793875">
              <a:lnSpc>
                <a:spcPts val="3000"/>
              </a:lnSpc>
              <a:tabLst>
                <a:tab pos="1704975" algn="l"/>
              </a:tabLst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高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，例如：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，他原本是提供版權給其他影音平台，後來變成收回版權，自己拍片自己撥放。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defTabSz="1793875">
              <a:lnSpc>
                <a:spcPts val="3000"/>
              </a:lnSpc>
              <a:tabLst>
                <a:tab pos="1704975" algn="l"/>
              </a:tabLst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低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，其餘平台的影片皆為租用版權及由使用者提供。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123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 smtClean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 smtClean="0">
                <a:latin typeface="Arial" panose="020B0604020202020204" pitchFamily="34" charset="0"/>
                <a:ea typeface="標楷體" panose="03000509000000000000" pitchFamily="65" charset="-120"/>
              </a:rPr>
              <a:t>供應商議價能力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7338" y="910784"/>
            <a:ext cx="8565874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整體而言，所選產業的「供應商議價力」是高或低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1162050" indent="-4476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中，例如：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，從租版權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至自己拍片，但大部分片源仍由其他片商供應，易受租約期限影響，被價格綁架。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714375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低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，例如：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，他的影片就是自己提供的。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162050">
              <a:lnSpc>
                <a:spcPts val="3000"/>
              </a:lnSpc>
              <a:tabLst>
                <a:tab pos="1162050" algn="l"/>
              </a:tabLst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其餘影音平台皆無須購買版權。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1" y="2709863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5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175292" y="1778647"/>
            <a:ext cx="4421152" cy="12361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五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力分析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業內競爭</a:t>
            </a:r>
            <a:endParaRPr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+mj-lt"/>
              </a:rPr>
              <a:t>0</a:t>
            </a:r>
            <a:r>
              <a:rPr lang="en-US" altLang="zh-TW" dirty="0">
                <a:solidFill>
                  <a:schemeClr val="dk2"/>
                </a:solidFill>
                <a:latin typeface="+mj-lt"/>
              </a:rPr>
              <a:t>7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33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1464365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業內競爭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7338" y="869536"/>
            <a:ext cx="856587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1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所選產業是否為成長型產業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或是為景氣循環型產業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或是為穩定型產業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屬於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『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穩定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型產業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』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。因為每個影音平台技術發展大致成熟，且也沒有惡意競爭的情況出現。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所選產業內，廠商集中度高或低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 (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前三大的廠商有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分別的市場佔有率為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?)</a:t>
            </a: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低。前三大為：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 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Netflix(7.6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%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)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YouTube(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7.6%) 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Disney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+(1.9%)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，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(2022/8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月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)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defTabSz="1793875">
              <a:lnSpc>
                <a:spcPts val="3000"/>
              </a:lnSpc>
              <a:tabLst>
                <a:tab pos="1704975" algn="l"/>
              </a:tabLst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所選產業內，是否有廠商提供較多元的產品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所提供的多元商品有哪些較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受歡迎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或較特別的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defTabSz="1793875">
              <a:lnSpc>
                <a:spcPts val="3000"/>
              </a:lnSpc>
              <a:tabLst>
                <a:tab pos="804863" algn="l"/>
              </a:tabLst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是。例如：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，提供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影片、短影音、直播、社群貼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文、會員制度。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277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1464365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業內競爭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7338" y="869536"/>
            <a:ext cx="85658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4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所選產業內的廠商退出障礙是高或低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 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理由是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 	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  <a:tabLst>
                <a:tab pos="804863" algn="l"/>
              </a:tabLst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高，例如：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，因為他們與片商有影片版權租約期。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中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，其餘影音平台幾乎只有設備、品牌及人力成本。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5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整體而言，所選產業的「業內競爭」是高或低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893763" indent="-893763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中，影音平台皆無惡意競爭，但某些平台有固定的片商提供付費版權影片，須付費才能</a:t>
            </a:r>
            <a:r>
              <a:rPr lang="zh-TW" altLang="en-US" sz="1800" smtClean="0">
                <a:solidFill>
                  <a:schemeClr val="bg1"/>
                </a:solidFill>
                <a:ea typeface="標楷體" panose="03000509000000000000" pitchFamily="65" charset="-120"/>
              </a:rPr>
              <a:t>觀看，且其他影音平台並沒有提供，因此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有固定客群。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820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835950" y="2021351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產業生態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+mj-lt"/>
              </a:rPr>
              <a:t>0</a:t>
            </a:r>
            <a:r>
              <a:rPr lang="en-US" dirty="0">
                <a:solidFill>
                  <a:schemeClr val="dk2"/>
                </a:solidFill>
                <a:latin typeface="+mj-lt"/>
              </a:rPr>
              <a:t>8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625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1464365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產業生態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9063" y="986701"/>
            <a:ext cx="856587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1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所選產業中，有哪些公司偏向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R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策略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有哪些公司偏向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K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策略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或是兩者皆有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或是兩者皆無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93763"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 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偏向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『K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策略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』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982663" defTabSz="982663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因為現在的影音串流技術已經相當成熟，且因影音平台對於現在的人們依舊是需要的娛樂，所以有穩定的環境。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所選產業中，有無曾經出現過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【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專才型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】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的業者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 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可否舉例說明其現況如何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982663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巴哈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姆特動漫瘋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982663">
              <a:lnSpc>
                <a:spcPts val="3000"/>
              </a:lnSpc>
              <a:tabLst>
                <a:tab pos="982663" algn="l"/>
              </a:tabLst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因為它一律只放動漫類型的影片。不像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 err="1" smtClean="0">
                <a:solidFill>
                  <a:schemeClr val="bg1"/>
                </a:solidFill>
                <a:ea typeface="標楷體" panose="03000509000000000000" pitchFamily="65" charset="-120"/>
              </a:rPr>
              <a:t>TikTok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Twitch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，可自行拍影片、直播、社群貼文等服務，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推出</a:t>
            </a:r>
            <a:r>
              <a:rPr lang="zh-TW" altLang="en-US" sz="1800" smtClean="0">
                <a:solidFill>
                  <a:schemeClr val="bg1"/>
                </a:solidFill>
                <a:ea typeface="標楷體" panose="03000509000000000000" pitchFamily="65" charset="-120"/>
              </a:rPr>
              <a:t>手機遊戲。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93763" indent="-88900">
              <a:lnSpc>
                <a:spcPts val="3000"/>
              </a:lnSpc>
            </a:pP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771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043989" y="0"/>
            <a:ext cx="6100011" cy="5143500"/>
          </a:xfrm>
          <a:prstGeom prst="rect">
            <a:avLst/>
          </a:prstGeom>
          <a:solidFill>
            <a:srgbClr val="EAE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 dirty="0">
              <a:solidFill>
                <a:srgbClr val="4D4D4D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45745" y="2131318"/>
            <a:ext cx="2624508" cy="583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目錄</a:t>
            </a:r>
            <a:r>
              <a:rPr lang="zh-TW" altLang="en-US" sz="2800" b="1" dirty="0" smtClean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800" b="1" dirty="0" smtClean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Contents</a:t>
            </a:r>
            <a:endParaRPr lang="zh-TW" altLang="en-US" sz="1800" b="1" dirty="0">
              <a:solidFill>
                <a:srgbClr val="002845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cxnSp>
        <p:nvCxnSpPr>
          <p:cNvPr id="17" name="直線接點 16"/>
          <p:cNvCxnSpPr/>
          <p:nvPr/>
        </p:nvCxnSpPr>
        <p:spPr>
          <a:xfrm>
            <a:off x="1045745" y="3104147"/>
            <a:ext cx="1841834" cy="12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/>
          <p:cNvGrpSpPr/>
          <p:nvPr/>
        </p:nvGrpSpPr>
        <p:grpSpPr>
          <a:xfrm>
            <a:off x="4413870" y="348916"/>
            <a:ext cx="4001260" cy="942311"/>
            <a:chOff x="4042611" y="543139"/>
            <a:chExt cx="4001260" cy="942311"/>
          </a:xfrm>
        </p:grpSpPr>
        <p:sp>
          <p:nvSpPr>
            <p:cNvPr id="18" name="矩形 17"/>
            <p:cNvSpPr/>
            <p:nvPr/>
          </p:nvSpPr>
          <p:spPr>
            <a:xfrm>
              <a:off x="4042611" y="543139"/>
              <a:ext cx="942311" cy="9423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 smtClean="0"/>
                <a:t>09</a:t>
              </a:r>
              <a:endParaRPr lang="zh-TW" altLang="en-US" sz="2800" b="1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373818" y="752684"/>
              <a:ext cx="2670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 smtClean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策略群組</a:t>
              </a:r>
              <a:endParaRPr lang="zh-TW" altLang="en-US" sz="2800" b="1" dirty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1" name="群組 90"/>
          <p:cNvGrpSpPr/>
          <p:nvPr/>
        </p:nvGrpSpPr>
        <p:grpSpPr>
          <a:xfrm>
            <a:off x="4413870" y="1521368"/>
            <a:ext cx="3444668" cy="942311"/>
            <a:chOff x="4042611" y="509413"/>
            <a:chExt cx="3444668" cy="942311"/>
          </a:xfrm>
        </p:grpSpPr>
        <p:sp>
          <p:nvSpPr>
            <p:cNvPr id="92" name="矩形 91"/>
            <p:cNvSpPr/>
            <p:nvPr/>
          </p:nvSpPr>
          <p:spPr>
            <a:xfrm>
              <a:off x="4042611" y="509413"/>
              <a:ext cx="942311" cy="9423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 smtClean="0"/>
                <a:t>10</a:t>
              </a:r>
              <a:endParaRPr lang="zh-TW" altLang="en-US" sz="2800" b="1" dirty="0"/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5373818" y="529711"/>
              <a:ext cx="21134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2000" dirty="0"/>
            </a:p>
          </p:txBody>
        </p:sp>
      </p:grpSp>
      <p:sp>
        <p:nvSpPr>
          <p:cNvPr id="23" name="文字方塊 22"/>
          <p:cNvSpPr txBox="1"/>
          <p:nvPr/>
        </p:nvSpPr>
        <p:spPr>
          <a:xfrm>
            <a:off x="5745076" y="1730913"/>
            <a:ext cx="267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產品生命週期</a:t>
            </a:r>
            <a:endParaRPr lang="zh-TW" altLang="en-US" sz="2800" b="1" dirty="0">
              <a:solidFill>
                <a:srgbClr val="4D4D4D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413870" y="2720022"/>
            <a:ext cx="942311" cy="9423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/>
              <a:t>11</a:t>
            </a:r>
            <a:endParaRPr lang="zh-TW" altLang="en-US" sz="2800" b="1" dirty="0"/>
          </a:p>
        </p:txBody>
      </p:sp>
      <p:sp>
        <p:nvSpPr>
          <p:cNvPr id="24" name="矩形 23"/>
          <p:cNvSpPr/>
          <p:nvPr/>
        </p:nvSpPr>
        <p:spPr>
          <a:xfrm>
            <a:off x="5745076" y="292956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800" b="1" dirty="0" smtClean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期末總結</a:t>
            </a:r>
            <a:endParaRPr lang="zh-TW" altLang="en-US" sz="2000" b="1" dirty="0">
              <a:solidFill>
                <a:srgbClr val="4D4D4D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876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1464365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產業生態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9064" y="580320"/>
            <a:ext cx="856587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所選產業中，有哪些公司為了在激烈競爭中存活，而創新變化出哪些具特色且受歡迎的產品或服務或銷售模式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	</a:t>
            </a:r>
          </a:p>
          <a:p>
            <a:pPr marL="804863"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。提供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影片、短影音、直播、社群貼文、會員制度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。自己拍片、手機遊戲。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Twitch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 err="1" smtClean="0">
                <a:solidFill>
                  <a:schemeClr val="bg1"/>
                </a:solidFill>
                <a:ea typeface="標楷體" panose="03000509000000000000" pitchFamily="65" charset="-120"/>
              </a:rPr>
              <a:t>TikTok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。利用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donate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功能，與直播主進行互動。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79388" indent="-179388"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所選的產業中，是否看得出演化的歷程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 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能否簡單表達其演化的幾個階段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 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是否知道背景原因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804863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除了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可以看出演化歷程。其餘演化歷程皆不明顯。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indent="804863"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：影片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  <a:sym typeface="Webdings" panose="05030102010509060703" pitchFamily="18" charset="2"/>
              </a:rPr>
              <a:t>直播短影音社群貼文。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  <a:sym typeface="Webdings" panose="05030102010509060703" pitchFamily="18" charset="2"/>
            </a:endParaRPr>
          </a:p>
          <a:p>
            <a:pPr marL="804863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因為近幾年</a:t>
            </a:r>
            <a:r>
              <a:rPr lang="en-US" altLang="zh-TW" sz="1800" dirty="0" err="1" smtClean="0">
                <a:solidFill>
                  <a:schemeClr val="bg1"/>
                </a:solidFill>
                <a:ea typeface="標楷體" panose="03000509000000000000" pitchFamily="65" charset="-120"/>
              </a:rPr>
              <a:t>TikTok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短影音發展迅速，掀起潮流，所以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也跟著推出短影音服務。直播服務也是早期受到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Twitch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影響，才推出直播服務。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40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458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835950" y="2021351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策略群組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+mj-lt"/>
              </a:rPr>
              <a:t>0</a:t>
            </a:r>
            <a:r>
              <a:rPr lang="en-US" altLang="zh-TW" dirty="0">
                <a:solidFill>
                  <a:schemeClr val="dk2"/>
                </a:solidFill>
                <a:latin typeface="+mj-lt"/>
              </a:rPr>
              <a:t>9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41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832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1464365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 smtClean="0">
                <a:latin typeface="Arial" panose="020B0604020202020204" pitchFamily="34" charset="0"/>
                <a:ea typeface="標楷體" panose="03000509000000000000" pitchFamily="65" charset="-120"/>
              </a:rPr>
              <a:t>策略群組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4213" y="656692"/>
            <a:ext cx="856587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1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所選產業中，是否有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【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功能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】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差異的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例子？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產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：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的影片是跟上游租片。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銷：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 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要付費才能觀看。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發：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發展手遊事業。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所選產業中，是否有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【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事業層次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】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差異的例子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：會員制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其餘影音平台：無須付費就能觀看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79388" indent="-179388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所選產業中，是否有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【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整體公司層次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】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差異的例子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垂直整合程度，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：影片自產自播。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水平整合程度，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：發展手遊產業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42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418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1464365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 smtClean="0">
                <a:latin typeface="Arial" panose="020B0604020202020204" pitchFamily="34" charset="0"/>
                <a:ea typeface="標楷體" panose="03000509000000000000" pitchFamily="65" charset="-120"/>
              </a:rPr>
              <a:t>策略群組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5939" y="559669"/>
            <a:ext cx="856587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所選產業中，是否有從效率、卓越、成功、尊敬、樂趣、美感、美德等策略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面向而發展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的例子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1258888" indent="-633413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效率：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主打「方便」、「可選」、「有價值」為策略核心。讓消費者享受影視更輕鬆。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258888" indent="-633413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樂趣：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及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Twitch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皆可以跟主播進行互動，不像其他影音平台只能看，不能同步互動。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258888" indent="-633413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卓越：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及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的影片皆能到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4K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畫質。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成功：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全齡層都適合觀看。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尊敬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：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影片結合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SDGS(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永續發展目標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)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美感：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可以選擇喜歡的迪士尼人物當頭像。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美德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：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可透過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捐款給非營利機構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43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100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1464365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 smtClean="0">
                <a:latin typeface="Arial" panose="020B0604020202020204" pitchFamily="34" charset="0"/>
                <a:ea typeface="標楷體" panose="03000509000000000000" pitchFamily="65" charset="-120"/>
              </a:rPr>
              <a:t>策略群組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28198" y="754122"/>
            <a:ext cx="3990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5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所選產業中，會想怎麼幫業者分組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 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會從哪兩個面向來做分類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 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grpSp>
        <p:nvGrpSpPr>
          <p:cNvPr id="42" name="群組 41"/>
          <p:cNvGrpSpPr/>
          <p:nvPr/>
        </p:nvGrpSpPr>
        <p:grpSpPr>
          <a:xfrm>
            <a:off x="3806967" y="637746"/>
            <a:ext cx="5091945" cy="4196640"/>
            <a:chOff x="3191288" y="565502"/>
            <a:chExt cx="5091945" cy="4196640"/>
          </a:xfrm>
        </p:grpSpPr>
        <p:grpSp>
          <p:nvGrpSpPr>
            <p:cNvPr id="43" name="群組 42"/>
            <p:cNvGrpSpPr/>
            <p:nvPr/>
          </p:nvGrpSpPr>
          <p:grpSpPr>
            <a:xfrm>
              <a:off x="3760728" y="565502"/>
              <a:ext cx="4522505" cy="3834121"/>
              <a:chOff x="3196963" y="269324"/>
              <a:chExt cx="4522505" cy="3834121"/>
            </a:xfrm>
          </p:grpSpPr>
          <p:cxnSp>
            <p:nvCxnSpPr>
              <p:cNvPr id="68" name="直線接點 67"/>
              <p:cNvCxnSpPr/>
              <p:nvPr/>
            </p:nvCxnSpPr>
            <p:spPr>
              <a:xfrm>
                <a:off x="3203838" y="269324"/>
                <a:ext cx="0" cy="383412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/>
              <p:cNvCxnSpPr/>
              <p:nvPr/>
            </p:nvCxnSpPr>
            <p:spPr>
              <a:xfrm flipH="1">
                <a:off x="3196963" y="4078873"/>
                <a:ext cx="4522505" cy="1676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文字方塊 43"/>
            <p:cNvSpPr txBox="1"/>
            <p:nvPr/>
          </p:nvSpPr>
          <p:spPr>
            <a:xfrm>
              <a:off x="3191288" y="2205563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品牌</a:t>
              </a: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4361814" y="4373165"/>
              <a:ext cx="1125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800" dirty="0" smtClean="0">
                  <a:solidFill>
                    <a:schemeClr val="bg1"/>
                  </a:solidFill>
                  <a:ea typeface="標楷體" panose="03000509000000000000" pitchFamily="65" charset="-120"/>
                </a:rPr>
                <a:t>使用率低</a:t>
              </a:r>
              <a:endPara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7143968" y="4392810"/>
              <a:ext cx="1134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800" dirty="0" smtClean="0">
                  <a:solidFill>
                    <a:schemeClr val="bg1"/>
                  </a:solidFill>
                  <a:ea typeface="標楷體" panose="03000509000000000000" pitchFamily="65" charset="-120"/>
                </a:rPr>
                <a:t>使用率</a:t>
              </a:r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高</a:t>
              </a:r>
              <a:endPara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endParaRPr>
            </a:p>
          </p:txBody>
        </p:sp>
        <p:grpSp>
          <p:nvGrpSpPr>
            <p:cNvPr id="47" name="群組 46"/>
            <p:cNvGrpSpPr/>
            <p:nvPr/>
          </p:nvGrpSpPr>
          <p:grpSpPr>
            <a:xfrm>
              <a:off x="6711355" y="2155395"/>
              <a:ext cx="851157" cy="341890"/>
              <a:chOff x="6583377" y="2002500"/>
              <a:chExt cx="851157" cy="341890"/>
            </a:xfrm>
          </p:grpSpPr>
          <p:sp>
            <p:nvSpPr>
              <p:cNvPr id="66" name="橢圓 65"/>
              <p:cNvSpPr/>
              <p:nvPr/>
            </p:nvSpPr>
            <p:spPr>
              <a:xfrm>
                <a:off x="6583377" y="2002500"/>
                <a:ext cx="837089" cy="3418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7" name="文字方塊 66"/>
              <p:cNvSpPr txBox="1"/>
              <p:nvPr/>
            </p:nvSpPr>
            <p:spPr>
              <a:xfrm>
                <a:off x="6597445" y="2013283"/>
                <a:ext cx="83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Disney+</a:t>
                </a:r>
                <a:endParaRPr lang="zh-TW" altLang="en-US" dirty="0"/>
              </a:p>
            </p:txBody>
          </p:sp>
        </p:grpSp>
        <p:grpSp>
          <p:nvGrpSpPr>
            <p:cNvPr id="48" name="群組 47"/>
            <p:cNvGrpSpPr/>
            <p:nvPr/>
          </p:nvGrpSpPr>
          <p:grpSpPr>
            <a:xfrm>
              <a:off x="5230423" y="809960"/>
              <a:ext cx="910827" cy="491245"/>
              <a:chOff x="5432393" y="517371"/>
              <a:chExt cx="910827" cy="491245"/>
            </a:xfrm>
          </p:grpSpPr>
          <p:sp>
            <p:nvSpPr>
              <p:cNvPr id="64" name="橢圓 63"/>
              <p:cNvSpPr/>
              <p:nvPr/>
            </p:nvSpPr>
            <p:spPr>
              <a:xfrm>
                <a:off x="5463189" y="517371"/>
                <a:ext cx="849235" cy="4912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5" name="文字方塊 64"/>
              <p:cNvSpPr txBox="1"/>
              <p:nvPr/>
            </p:nvSpPr>
            <p:spPr>
              <a:xfrm>
                <a:off x="5432393" y="609105"/>
                <a:ext cx="9108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YouTube</a:t>
                </a:r>
                <a:endParaRPr lang="zh-TW" altLang="en-US" dirty="0"/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7237483" y="1206844"/>
              <a:ext cx="794764" cy="426262"/>
              <a:chOff x="7362612" y="522880"/>
              <a:chExt cx="794764" cy="426262"/>
            </a:xfrm>
          </p:grpSpPr>
          <p:sp>
            <p:nvSpPr>
              <p:cNvPr id="62" name="橢圓 61"/>
              <p:cNvSpPr/>
              <p:nvPr/>
            </p:nvSpPr>
            <p:spPr>
              <a:xfrm>
                <a:off x="7362612" y="522880"/>
                <a:ext cx="794764" cy="4262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7418394" y="582123"/>
                <a:ext cx="6832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Netflix</a:t>
                </a:r>
                <a:endParaRPr lang="zh-TW" altLang="en-US" dirty="0"/>
              </a:p>
            </p:txBody>
          </p:sp>
        </p:grpSp>
        <p:grpSp>
          <p:nvGrpSpPr>
            <p:cNvPr id="50" name="群組 49"/>
            <p:cNvGrpSpPr/>
            <p:nvPr/>
          </p:nvGrpSpPr>
          <p:grpSpPr>
            <a:xfrm>
              <a:off x="5486389" y="2190565"/>
              <a:ext cx="848756" cy="344745"/>
              <a:chOff x="3888015" y="2613041"/>
              <a:chExt cx="1038763" cy="616697"/>
            </a:xfrm>
          </p:grpSpPr>
          <p:sp>
            <p:nvSpPr>
              <p:cNvPr id="60" name="橢圓 59"/>
              <p:cNvSpPr/>
              <p:nvPr/>
            </p:nvSpPr>
            <p:spPr>
              <a:xfrm>
                <a:off x="3891759" y="2613041"/>
                <a:ext cx="1031277" cy="616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3888015" y="2659778"/>
                <a:ext cx="10387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/>
                  <a:t>Twitch</a:t>
                </a:r>
                <a:endParaRPr lang="zh-TW" altLang="en-US" dirty="0"/>
              </a:p>
            </p:txBody>
          </p:sp>
        </p:grpSp>
        <p:grpSp>
          <p:nvGrpSpPr>
            <p:cNvPr id="51" name="群組 50"/>
            <p:cNvGrpSpPr/>
            <p:nvPr/>
          </p:nvGrpSpPr>
          <p:grpSpPr>
            <a:xfrm>
              <a:off x="6134463" y="1782946"/>
              <a:ext cx="721672" cy="472397"/>
              <a:chOff x="2639783" y="3348925"/>
              <a:chExt cx="721672" cy="472397"/>
            </a:xfrm>
          </p:grpSpPr>
          <p:sp>
            <p:nvSpPr>
              <p:cNvPr id="58" name="橢圓 57"/>
              <p:cNvSpPr/>
              <p:nvPr/>
            </p:nvSpPr>
            <p:spPr>
              <a:xfrm>
                <a:off x="2646570" y="3348925"/>
                <a:ext cx="708099" cy="4723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2639783" y="3431235"/>
                <a:ext cx="7216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err="1" smtClean="0"/>
                  <a:t>TikTok</a:t>
                </a:r>
                <a:endParaRPr lang="zh-TW" altLang="en-US" dirty="0"/>
              </a:p>
            </p:txBody>
          </p:sp>
        </p:grpSp>
        <p:grpSp>
          <p:nvGrpSpPr>
            <p:cNvPr id="52" name="群組 51"/>
            <p:cNvGrpSpPr/>
            <p:nvPr/>
          </p:nvGrpSpPr>
          <p:grpSpPr>
            <a:xfrm>
              <a:off x="4015574" y="3470672"/>
              <a:ext cx="1038763" cy="616697"/>
              <a:chOff x="4033943" y="3304834"/>
              <a:chExt cx="1038763" cy="616697"/>
            </a:xfrm>
          </p:grpSpPr>
          <p:sp>
            <p:nvSpPr>
              <p:cNvPr id="56" name="橢圓 55"/>
              <p:cNvSpPr/>
              <p:nvPr/>
            </p:nvSpPr>
            <p:spPr>
              <a:xfrm>
                <a:off x="4037686" y="3304834"/>
                <a:ext cx="1031277" cy="616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4033943" y="3351572"/>
                <a:ext cx="10387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 smtClean="0"/>
                  <a:t>巴哈姆特動漫瘋</a:t>
                </a:r>
                <a:endParaRPr lang="zh-TW" altLang="en-US" dirty="0"/>
              </a:p>
            </p:txBody>
          </p:sp>
        </p:grpSp>
        <p:grpSp>
          <p:nvGrpSpPr>
            <p:cNvPr id="53" name="群組 52"/>
            <p:cNvGrpSpPr/>
            <p:nvPr/>
          </p:nvGrpSpPr>
          <p:grpSpPr>
            <a:xfrm>
              <a:off x="4618280" y="3019732"/>
              <a:ext cx="990914" cy="566161"/>
              <a:chOff x="4033943" y="3304834"/>
              <a:chExt cx="1038763" cy="982699"/>
            </a:xfrm>
          </p:grpSpPr>
          <p:sp>
            <p:nvSpPr>
              <p:cNvPr id="54" name="橢圓 53"/>
              <p:cNvSpPr/>
              <p:nvPr/>
            </p:nvSpPr>
            <p:spPr>
              <a:xfrm>
                <a:off x="4037686" y="3304834"/>
                <a:ext cx="1031277" cy="616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文字方塊 54"/>
              <p:cNvSpPr txBox="1"/>
              <p:nvPr/>
            </p:nvSpPr>
            <p:spPr>
              <a:xfrm>
                <a:off x="4033943" y="3351571"/>
                <a:ext cx="1038763" cy="935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 smtClean="0"/>
                  <a:t>嗶哩嗶哩</a:t>
                </a:r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533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1464365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 smtClean="0">
                <a:latin typeface="Arial" panose="020B0604020202020204" pitchFamily="34" charset="0"/>
                <a:ea typeface="標楷體" panose="03000509000000000000" pitchFamily="65" charset="-120"/>
              </a:rPr>
              <a:t>策略群組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9063" y="828576"/>
            <a:ext cx="38669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6.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從上題所畫出的象限圖，思考是否具有移動障礙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? 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若有的話，能否大約畫出移動障礙線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625475">
              <a:lnSpc>
                <a:spcPts val="3000"/>
              </a:lnSpc>
            </a:pP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3831368" y="605867"/>
            <a:ext cx="5091945" cy="4196640"/>
            <a:chOff x="3191288" y="565502"/>
            <a:chExt cx="5091945" cy="4196640"/>
          </a:xfrm>
        </p:grpSpPr>
        <p:grpSp>
          <p:nvGrpSpPr>
            <p:cNvPr id="6" name="群組 5"/>
            <p:cNvGrpSpPr/>
            <p:nvPr/>
          </p:nvGrpSpPr>
          <p:grpSpPr>
            <a:xfrm>
              <a:off x="3760728" y="565502"/>
              <a:ext cx="4522505" cy="3834121"/>
              <a:chOff x="3196963" y="269324"/>
              <a:chExt cx="4522505" cy="3834121"/>
            </a:xfrm>
          </p:grpSpPr>
          <p:cxnSp>
            <p:nvCxnSpPr>
              <p:cNvPr id="31" name="直線接點 30"/>
              <p:cNvCxnSpPr/>
              <p:nvPr/>
            </p:nvCxnSpPr>
            <p:spPr>
              <a:xfrm>
                <a:off x="3203838" y="269324"/>
                <a:ext cx="0" cy="383412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>
              <a:xfrm flipH="1">
                <a:off x="3196963" y="4078873"/>
                <a:ext cx="4522505" cy="1676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文字方塊 6"/>
            <p:cNvSpPr txBox="1"/>
            <p:nvPr/>
          </p:nvSpPr>
          <p:spPr>
            <a:xfrm>
              <a:off x="3191288" y="2205563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品牌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4361814" y="4373165"/>
              <a:ext cx="1125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800" dirty="0" smtClean="0">
                  <a:solidFill>
                    <a:schemeClr val="bg1"/>
                  </a:solidFill>
                  <a:ea typeface="標楷體" panose="03000509000000000000" pitchFamily="65" charset="-120"/>
                </a:rPr>
                <a:t>使用率低</a:t>
              </a:r>
              <a:endPara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143968" y="4392810"/>
              <a:ext cx="1134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800" dirty="0" smtClean="0">
                  <a:solidFill>
                    <a:schemeClr val="bg1"/>
                  </a:solidFill>
                  <a:ea typeface="標楷體" panose="03000509000000000000" pitchFamily="65" charset="-120"/>
                </a:rPr>
                <a:t>使用率</a:t>
              </a:r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高</a:t>
              </a:r>
              <a:endPara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endParaRPr>
            </a:p>
          </p:txBody>
        </p:sp>
        <p:grpSp>
          <p:nvGrpSpPr>
            <p:cNvPr id="10" name="群組 9"/>
            <p:cNvGrpSpPr/>
            <p:nvPr/>
          </p:nvGrpSpPr>
          <p:grpSpPr>
            <a:xfrm>
              <a:off x="6711355" y="2155395"/>
              <a:ext cx="851157" cy="341890"/>
              <a:chOff x="6583377" y="2002500"/>
              <a:chExt cx="851157" cy="341890"/>
            </a:xfrm>
          </p:grpSpPr>
          <p:sp>
            <p:nvSpPr>
              <p:cNvPr id="29" name="橢圓 28"/>
              <p:cNvSpPr/>
              <p:nvPr/>
            </p:nvSpPr>
            <p:spPr>
              <a:xfrm>
                <a:off x="6583377" y="2002500"/>
                <a:ext cx="837089" cy="3418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>
                <a:off x="6597445" y="2013283"/>
                <a:ext cx="83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Disney+</a:t>
                </a:r>
                <a:endParaRPr lang="zh-TW" altLang="en-US" dirty="0"/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5230423" y="809960"/>
              <a:ext cx="910827" cy="491245"/>
              <a:chOff x="5432393" y="517371"/>
              <a:chExt cx="910827" cy="491245"/>
            </a:xfrm>
          </p:grpSpPr>
          <p:sp>
            <p:nvSpPr>
              <p:cNvPr id="27" name="橢圓 26"/>
              <p:cNvSpPr/>
              <p:nvPr/>
            </p:nvSpPr>
            <p:spPr>
              <a:xfrm>
                <a:off x="5463189" y="517371"/>
                <a:ext cx="849235" cy="4912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5432393" y="609105"/>
                <a:ext cx="9108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YouTube</a:t>
                </a:r>
                <a:endParaRPr lang="zh-TW" altLang="en-US" dirty="0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7237483" y="1206844"/>
              <a:ext cx="794764" cy="426262"/>
              <a:chOff x="7362612" y="522880"/>
              <a:chExt cx="794764" cy="426262"/>
            </a:xfrm>
          </p:grpSpPr>
          <p:sp>
            <p:nvSpPr>
              <p:cNvPr id="25" name="橢圓 24"/>
              <p:cNvSpPr/>
              <p:nvPr/>
            </p:nvSpPr>
            <p:spPr>
              <a:xfrm>
                <a:off x="7362612" y="522880"/>
                <a:ext cx="794764" cy="4262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7418394" y="582123"/>
                <a:ext cx="6832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Netflix</a:t>
                </a:r>
                <a:endParaRPr lang="zh-TW" altLang="en-US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5486389" y="2190565"/>
              <a:ext cx="848756" cy="344745"/>
              <a:chOff x="3888015" y="2613041"/>
              <a:chExt cx="1038763" cy="616697"/>
            </a:xfrm>
          </p:grpSpPr>
          <p:sp>
            <p:nvSpPr>
              <p:cNvPr id="23" name="橢圓 22"/>
              <p:cNvSpPr/>
              <p:nvPr/>
            </p:nvSpPr>
            <p:spPr>
              <a:xfrm>
                <a:off x="3891759" y="2613041"/>
                <a:ext cx="1031277" cy="616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3888015" y="2659778"/>
                <a:ext cx="10387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/>
                  <a:t>Twitch</a:t>
                </a:r>
                <a:endParaRPr lang="zh-TW" altLang="en-US" dirty="0"/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6134463" y="1782946"/>
              <a:ext cx="721672" cy="472397"/>
              <a:chOff x="2639783" y="3348925"/>
              <a:chExt cx="721672" cy="472397"/>
            </a:xfrm>
          </p:grpSpPr>
          <p:sp>
            <p:nvSpPr>
              <p:cNvPr id="21" name="橢圓 20"/>
              <p:cNvSpPr/>
              <p:nvPr/>
            </p:nvSpPr>
            <p:spPr>
              <a:xfrm>
                <a:off x="2646570" y="3348925"/>
                <a:ext cx="708099" cy="4723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2639783" y="3431235"/>
                <a:ext cx="7216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err="1" smtClean="0"/>
                  <a:t>TikTok</a:t>
                </a:r>
                <a:endParaRPr lang="zh-TW" altLang="en-US" dirty="0"/>
              </a:p>
            </p:txBody>
          </p:sp>
        </p:grpSp>
        <p:grpSp>
          <p:nvGrpSpPr>
            <p:cNvPr id="15" name="群組 14"/>
            <p:cNvGrpSpPr/>
            <p:nvPr/>
          </p:nvGrpSpPr>
          <p:grpSpPr>
            <a:xfrm>
              <a:off x="4015574" y="3470672"/>
              <a:ext cx="1038763" cy="616697"/>
              <a:chOff x="4033943" y="3304834"/>
              <a:chExt cx="1038763" cy="616697"/>
            </a:xfrm>
          </p:grpSpPr>
          <p:sp>
            <p:nvSpPr>
              <p:cNvPr id="19" name="橢圓 18"/>
              <p:cNvSpPr/>
              <p:nvPr/>
            </p:nvSpPr>
            <p:spPr>
              <a:xfrm>
                <a:off x="4037686" y="3304834"/>
                <a:ext cx="1031277" cy="616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4033943" y="3351572"/>
                <a:ext cx="10387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 smtClean="0"/>
                  <a:t>巴哈姆特動漫瘋</a:t>
                </a:r>
                <a:endParaRPr lang="zh-TW" altLang="en-US" dirty="0"/>
              </a:p>
            </p:txBody>
          </p:sp>
        </p:grpSp>
        <p:grpSp>
          <p:nvGrpSpPr>
            <p:cNvPr id="16" name="群組 15"/>
            <p:cNvGrpSpPr/>
            <p:nvPr/>
          </p:nvGrpSpPr>
          <p:grpSpPr>
            <a:xfrm>
              <a:off x="4618280" y="3019732"/>
              <a:ext cx="990914" cy="566161"/>
              <a:chOff x="4033943" y="3304834"/>
              <a:chExt cx="1038763" cy="982699"/>
            </a:xfrm>
          </p:grpSpPr>
          <p:sp>
            <p:nvSpPr>
              <p:cNvPr id="17" name="橢圓 16"/>
              <p:cNvSpPr/>
              <p:nvPr/>
            </p:nvSpPr>
            <p:spPr>
              <a:xfrm>
                <a:off x="4037686" y="3304834"/>
                <a:ext cx="1031277" cy="616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4033943" y="3351571"/>
                <a:ext cx="1038763" cy="935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 smtClean="0"/>
                  <a:t>嗶哩嗶哩</a:t>
                </a:r>
                <a:endParaRPr lang="zh-TW" altLang="en-US" dirty="0"/>
              </a:p>
            </p:txBody>
          </p:sp>
        </p:grpSp>
      </p:grpSp>
      <p:cxnSp>
        <p:nvCxnSpPr>
          <p:cNvPr id="33" name="直線接點 32"/>
          <p:cNvCxnSpPr/>
          <p:nvPr/>
        </p:nvCxnSpPr>
        <p:spPr>
          <a:xfrm>
            <a:off x="5472649" y="1247209"/>
            <a:ext cx="3334467" cy="62971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4407683" y="10158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移動障礙</a:t>
            </a: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5794369" y="1535633"/>
            <a:ext cx="343115" cy="13875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5029805" y="1460340"/>
            <a:ext cx="944975" cy="19779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V="1">
            <a:off x="6542060" y="1629253"/>
            <a:ext cx="73965" cy="4812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7945652" y="1811300"/>
            <a:ext cx="165638" cy="3678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V="1">
            <a:off x="7260857" y="1644184"/>
            <a:ext cx="67578" cy="1264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82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816351" y="1580288"/>
            <a:ext cx="2628078" cy="1632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產品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生命週期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solidFill>
                  <a:schemeClr val="dk2"/>
                </a:solidFill>
                <a:latin typeface="+mj-lt"/>
              </a:rPr>
              <a:t>10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46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38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2100470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 smtClean="0">
                <a:latin typeface="Arial" panose="020B0604020202020204" pitchFamily="34" charset="0"/>
                <a:ea typeface="標楷體" panose="03000509000000000000" pitchFamily="65" charset="-120"/>
              </a:rPr>
              <a:t>產品生命週期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5939" y="559669"/>
            <a:ext cx="856587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1.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所選產業中分別有哪些產品或服務，正處在導入期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625475"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，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利用迪士尼完整生態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系；全年齡層皆可觀看；低價滲透，打入市場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2.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所選產業中分別有哪些產品或服務，正處在成長期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625475">
              <a:lnSpc>
                <a:spcPts val="3000"/>
              </a:lnSpc>
            </a:pPr>
            <a:r>
              <a:rPr lang="en-US" altLang="zh-TW" sz="1800" dirty="0" err="1" smtClean="0">
                <a:solidFill>
                  <a:schemeClr val="bg1"/>
                </a:solidFill>
                <a:ea typeface="標楷體" panose="03000509000000000000" pitchFamily="65" charset="-120"/>
              </a:rPr>
              <a:t>TikTok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，抖音帶起了短影音的熱潮，使得他在近幾年知名度大增，其他影音平台也跟著爭相模仿。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3.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所選產業中分別有哪些產品或服務，正處在成熟期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625475"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，開啟多元化產業，研發手機遊戲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APP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，並推出原創影集達到差異化。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625475"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，推出社群貼文功能；加入會員觀看更多影片，達到差異化。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4.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所選產業中分別有哪些產品或服務，正處在衰退期或已結束衰退期而退出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?</a:t>
            </a:r>
          </a:p>
          <a:p>
            <a:pPr marL="625475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巴哈姆特動漫瘋，影片類型沒有推陳出新，以低廉的會員價停留在市場上。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47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577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816350" y="2037272"/>
            <a:ext cx="2628078" cy="7477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期末總結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>
                <a:solidFill>
                  <a:schemeClr val="dk2"/>
                </a:solidFill>
                <a:latin typeface="+mj-lt"/>
              </a:rPr>
              <a:t>11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48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516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2100470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 smtClean="0">
                <a:latin typeface="Arial" panose="020B0604020202020204" pitchFamily="34" charset="0"/>
                <a:ea typeface="標楷體" panose="03000509000000000000" pitchFamily="65" charset="-120"/>
              </a:rPr>
              <a:t>評分：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71566" y="1093803"/>
            <a:ext cx="243351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潛在進入者威脅：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4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分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替代品的威脅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6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分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買方的議價能力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6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分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供應商議價能力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：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5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分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業內競爭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：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4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分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總平均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：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5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分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449282" y="1693968"/>
            <a:ext cx="5368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對於我們來說，替代品的威脅和買方的議價能力，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在「串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流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平台」市場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上，我們有利去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抗衡。反倒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是業內競爭與潛在進入者的威脅，需要思考應對方法，才有利在這個市場上持續生存。</a:t>
            </a:r>
          </a:p>
        </p:txBody>
      </p:sp>
    </p:spTree>
    <p:extLst>
      <p:ext uri="{BB962C8B-B14F-4D97-AF65-F5344CB8AC3E}">
        <p14:creationId xmlns:p14="http://schemas.microsoft.com/office/powerpoint/2010/main" val="16889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835950" y="2021351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前言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+mj-lt"/>
              </a:rPr>
              <a:t>01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384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2100470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象限圖</a:t>
            </a:r>
            <a:r>
              <a:rPr lang="zh-TW" altLang="en-US" sz="2400" b="1" dirty="0" smtClean="0">
                <a:latin typeface="Arial" panose="020B0604020202020204" pitchFamily="34" charset="0"/>
                <a:ea typeface="標楷體" panose="03000509000000000000" pitchFamily="65" charset="-120"/>
              </a:rPr>
              <a:t>：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3652864" y="646064"/>
            <a:ext cx="5091945" cy="4196640"/>
            <a:chOff x="3191288" y="565502"/>
            <a:chExt cx="5091945" cy="4196640"/>
          </a:xfrm>
        </p:grpSpPr>
        <p:grpSp>
          <p:nvGrpSpPr>
            <p:cNvPr id="6" name="群組 5"/>
            <p:cNvGrpSpPr/>
            <p:nvPr/>
          </p:nvGrpSpPr>
          <p:grpSpPr>
            <a:xfrm>
              <a:off x="3760728" y="565502"/>
              <a:ext cx="4522505" cy="3834121"/>
              <a:chOff x="3196963" y="269324"/>
              <a:chExt cx="4522505" cy="3834121"/>
            </a:xfrm>
          </p:grpSpPr>
          <p:cxnSp>
            <p:nvCxnSpPr>
              <p:cNvPr id="31" name="直線接點 30"/>
              <p:cNvCxnSpPr/>
              <p:nvPr/>
            </p:nvCxnSpPr>
            <p:spPr>
              <a:xfrm>
                <a:off x="3203838" y="269324"/>
                <a:ext cx="0" cy="383412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>
              <a:xfrm flipH="1">
                <a:off x="3196963" y="4078873"/>
                <a:ext cx="4522505" cy="1676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文字方塊 6"/>
            <p:cNvSpPr txBox="1"/>
            <p:nvPr/>
          </p:nvSpPr>
          <p:spPr>
            <a:xfrm>
              <a:off x="3191288" y="2205563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品牌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4361814" y="4373165"/>
              <a:ext cx="1125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800" dirty="0" smtClean="0">
                  <a:solidFill>
                    <a:schemeClr val="bg1"/>
                  </a:solidFill>
                  <a:ea typeface="標楷體" panose="03000509000000000000" pitchFamily="65" charset="-120"/>
                </a:rPr>
                <a:t>使用率低</a:t>
              </a:r>
              <a:endPara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143968" y="4392810"/>
              <a:ext cx="1134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800" dirty="0" smtClean="0">
                  <a:solidFill>
                    <a:schemeClr val="bg1"/>
                  </a:solidFill>
                  <a:ea typeface="標楷體" panose="03000509000000000000" pitchFamily="65" charset="-120"/>
                </a:rPr>
                <a:t>使用率</a:t>
              </a:r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高</a:t>
              </a:r>
              <a:endPara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endParaRPr>
            </a:p>
          </p:txBody>
        </p:sp>
        <p:grpSp>
          <p:nvGrpSpPr>
            <p:cNvPr id="10" name="群組 9"/>
            <p:cNvGrpSpPr/>
            <p:nvPr/>
          </p:nvGrpSpPr>
          <p:grpSpPr>
            <a:xfrm>
              <a:off x="6711355" y="2155395"/>
              <a:ext cx="851157" cy="341890"/>
              <a:chOff x="6583377" y="2002500"/>
              <a:chExt cx="851157" cy="341890"/>
            </a:xfrm>
          </p:grpSpPr>
          <p:sp>
            <p:nvSpPr>
              <p:cNvPr id="29" name="橢圓 28"/>
              <p:cNvSpPr/>
              <p:nvPr/>
            </p:nvSpPr>
            <p:spPr>
              <a:xfrm>
                <a:off x="6583377" y="2002500"/>
                <a:ext cx="837089" cy="3418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文字方塊 29"/>
              <p:cNvSpPr txBox="1"/>
              <p:nvPr/>
            </p:nvSpPr>
            <p:spPr>
              <a:xfrm>
                <a:off x="6597445" y="2013283"/>
                <a:ext cx="83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Disney+</a:t>
                </a:r>
                <a:endParaRPr lang="zh-TW" altLang="en-US" dirty="0"/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5230423" y="809960"/>
              <a:ext cx="910827" cy="491245"/>
              <a:chOff x="5432393" y="517371"/>
              <a:chExt cx="910827" cy="491245"/>
            </a:xfrm>
          </p:grpSpPr>
          <p:sp>
            <p:nvSpPr>
              <p:cNvPr id="27" name="橢圓 26"/>
              <p:cNvSpPr/>
              <p:nvPr/>
            </p:nvSpPr>
            <p:spPr>
              <a:xfrm>
                <a:off x="5463189" y="517371"/>
                <a:ext cx="849235" cy="4912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5432393" y="609105"/>
                <a:ext cx="9108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YouTube</a:t>
                </a:r>
                <a:endParaRPr lang="zh-TW" altLang="en-US" dirty="0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7237483" y="1206844"/>
              <a:ext cx="794764" cy="426262"/>
              <a:chOff x="7362612" y="522880"/>
              <a:chExt cx="794764" cy="426262"/>
            </a:xfrm>
          </p:grpSpPr>
          <p:sp>
            <p:nvSpPr>
              <p:cNvPr id="25" name="橢圓 24"/>
              <p:cNvSpPr/>
              <p:nvPr/>
            </p:nvSpPr>
            <p:spPr>
              <a:xfrm>
                <a:off x="7362612" y="522880"/>
                <a:ext cx="794764" cy="4262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7418394" y="582123"/>
                <a:ext cx="6832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Netflix</a:t>
                </a:r>
                <a:endParaRPr lang="zh-TW" altLang="en-US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5486389" y="2190565"/>
              <a:ext cx="848756" cy="344745"/>
              <a:chOff x="3888015" y="2613041"/>
              <a:chExt cx="1038763" cy="616697"/>
            </a:xfrm>
          </p:grpSpPr>
          <p:sp>
            <p:nvSpPr>
              <p:cNvPr id="23" name="橢圓 22"/>
              <p:cNvSpPr/>
              <p:nvPr/>
            </p:nvSpPr>
            <p:spPr>
              <a:xfrm>
                <a:off x="3891759" y="2613041"/>
                <a:ext cx="1031277" cy="616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3888015" y="2659778"/>
                <a:ext cx="10387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smtClean="0"/>
                  <a:t>Twitch</a:t>
                </a:r>
                <a:endParaRPr lang="zh-TW" altLang="en-US" dirty="0"/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6134463" y="1782946"/>
              <a:ext cx="721672" cy="472397"/>
              <a:chOff x="2639783" y="3348925"/>
              <a:chExt cx="721672" cy="472397"/>
            </a:xfrm>
          </p:grpSpPr>
          <p:sp>
            <p:nvSpPr>
              <p:cNvPr id="21" name="橢圓 20"/>
              <p:cNvSpPr/>
              <p:nvPr/>
            </p:nvSpPr>
            <p:spPr>
              <a:xfrm>
                <a:off x="2646570" y="3348925"/>
                <a:ext cx="708099" cy="4723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2639783" y="3431235"/>
                <a:ext cx="7216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err="1" smtClean="0"/>
                  <a:t>TikTok</a:t>
                </a:r>
                <a:endParaRPr lang="zh-TW" altLang="en-US" dirty="0"/>
              </a:p>
            </p:txBody>
          </p:sp>
        </p:grpSp>
        <p:grpSp>
          <p:nvGrpSpPr>
            <p:cNvPr id="15" name="群組 14"/>
            <p:cNvGrpSpPr/>
            <p:nvPr/>
          </p:nvGrpSpPr>
          <p:grpSpPr>
            <a:xfrm>
              <a:off x="4015574" y="3470672"/>
              <a:ext cx="1038763" cy="616697"/>
              <a:chOff x="4033943" y="3304834"/>
              <a:chExt cx="1038763" cy="616697"/>
            </a:xfrm>
          </p:grpSpPr>
          <p:sp>
            <p:nvSpPr>
              <p:cNvPr id="19" name="橢圓 18"/>
              <p:cNvSpPr/>
              <p:nvPr/>
            </p:nvSpPr>
            <p:spPr>
              <a:xfrm>
                <a:off x="4037686" y="3304834"/>
                <a:ext cx="1031277" cy="616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4033943" y="3351572"/>
                <a:ext cx="10387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 smtClean="0"/>
                  <a:t>巴哈姆特動漫瘋</a:t>
                </a:r>
                <a:endParaRPr lang="zh-TW" altLang="en-US" dirty="0"/>
              </a:p>
            </p:txBody>
          </p:sp>
        </p:grpSp>
        <p:grpSp>
          <p:nvGrpSpPr>
            <p:cNvPr id="16" name="群組 15"/>
            <p:cNvGrpSpPr/>
            <p:nvPr/>
          </p:nvGrpSpPr>
          <p:grpSpPr>
            <a:xfrm>
              <a:off x="4618280" y="3019732"/>
              <a:ext cx="990914" cy="566161"/>
              <a:chOff x="4033943" y="3304834"/>
              <a:chExt cx="1038763" cy="982699"/>
            </a:xfrm>
          </p:grpSpPr>
          <p:sp>
            <p:nvSpPr>
              <p:cNvPr id="17" name="橢圓 16"/>
              <p:cNvSpPr/>
              <p:nvPr/>
            </p:nvSpPr>
            <p:spPr>
              <a:xfrm>
                <a:off x="4037686" y="3304834"/>
                <a:ext cx="1031277" cy="616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4033943" y="3351571"/>
                <a:ext cx="1038763" cy="935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 smtClean="0"/>
                  <a:t>嗶哩嗶哩</a:t>
                </a:r>
                <a:endParaRPr lang="zh-TW" altLang="en-US" dirty="0"/>
              </a:p>
            </p:txBody>
          </p:sp>
        </p:grpSp>
      </p:grpSp>
      <p:grpSp>
        <p:nvGrpSpPr>
          <p:cNvPr id="36" name="群組 35"/>
          <p:cNvGrpSpPr/>
          <p:nvPr/>
        </p:nvGrpSpPr>
        <p:grpSpPr>
          <a:xfrm>
            <a:off x="7778432" y="2563124"/>
            <a:ext cx="849235" cy="491245"/>
            <a:chOff x="6956875" y="715379"/>
            <a:chExt cx="849235" cy="491245"/>
          </a:xfrm>
        </p:grpSpPr>
        <p:sp>
          <p:nvSpPr>
            <p:cNvPr id="33" name="橢圓 32"/>
            <p:cNvSpPr/>
            <p:nvPr/>
          </p:nvSpPr>
          <p:spPr>
            <a:xfrm>
              <a:off x="6956875" y="715379"/>
              <a:ext cx="849235" cy="491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7109622" y="80711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自己</a:t>
              </a:r>
              <a:endParaRPr lang="zh-TW" altLang="en-US" dirty="0"/>
            </a:p>
          </p:txBody>
        </p:sp>
      </p:grpSp>
      <p:sp>
        <p:nvSpPr>
          <p:cNvPr id="38" name="文字方塊 37"/>
          <p:cNvSpPr txBox="1"/>
          <p:nvPr/>
        </p:nvSpPr>
        <p:spPr>
          <a:xfrm>
            <a:off x="490947" y="890522"/>
            <a:ext cx="3009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我們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覺得影音平台賺錢的方法是要靠大家的使用率，越多人用，就可以新增各式付費制，增加金錢收入。因此我們認為，往使用率高的地方發展會比較好。</a:t>
            </a:r>
            <a:endParaRPr lang="zh-TW" altLang="en-US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522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2100470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是否適合投入：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9063" y="889678"/>
            <a:ext cx="85658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適合。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444500" indent="457200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在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以前科技還沒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那麼發達的時候，大家的休閒活動不外乎就是出門踏青、與朋友聚餐、看電影等等。 但現在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3C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科技越來越進步，人們對這類產品的依賴性也越來越高，休閒活動也從往外跑逐漸轉為在家宅。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「串流影音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平台」，就是近年來人們熱愛的程式，且像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這兩類提供其他影音平台看不到的影片，熱度更高。因此我們認為，「影音串流技術」是適合投入的產業。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444500" indent="457200">
              <a:lnSpc>
                <a:spcPts val="3000"/>
              </a:lnSpc>
            </a:pPr>
            <a:r>
              <a:rPr lang="zh-TW" altLang="en-US" sz="1800" dirty="0" smtClean="0">
                <a:solidFill>
                  <a:schemeClr val="bg1"/>
                </a:solidFill>
                <a:ea typeface="標楷體" panose="03000509000000000000" pitchFamily="65" charset="-120"/>
              </a:rPr>
              <a:t>我們也建議，未來「影音串流技術」可與遊戲產業異業結盟，推出跟影片劇情有相關性的遊戲。讓看完影片意猶未盡的觀眾們，可以玩手遊過過癮。</a:t>
            </a:r>
            <a:endParaRPr lang="en-US" altLang="zh-TW" sz="1800" dirty="0" smtClean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51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254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043989" y="0"/>
            <a:ext cx="6100011" cy="5143500"/>
          </a:xfrm>
          <a:prstGeom prst="rect">
            <a:avLst/>
          </a:prstGeom>
          <a:solidFill>
            <a:srgbClr val="EAE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 dirty="0">
              <a:solidFill>
                <a:srgbClr val="4D4D4D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70548" y="1637159"/>
            <a:ext cx="7202905" cy="1869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b="1" dirty="0" smtClean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結束</a:t>
            </a:r>
            <a:r>
              <a:rPr lang="zh-TW" altLang="en-US" sz="4800" b="1" dirty="0" smtClean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  </a:t>
            </a:r>
            <a:r>
              <a:rPr lang="en-US" altLang="zh-TW" sz="4800" b="1" dirty="0" smtClean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End</a:t>
            </a:r>
            <a:endParaRPr lang="zh-TW" altLang="en-US" sz="2800" b="1" dirty="0">
              <a:solidFill>
                <a:srgbClr val="002845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28700" y="3962400"/>
            <a:ext cx="6772275" cy="285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59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2160EAF9-49DC-C7F0-A03F-60CF6B2D3140}"/>
              </a:ext>
            </a:extLst>
          </p:cNvPr>
          <p:cNvGrpSpPr/>
          <p:nvPr/>
        </p:nvGrpSpPr>
        <p:grpSpPr>
          <a:xfrm>
            <a:off x="220717" y="562804"/>
            <a:ext cx="8757745" cy="4173290"/>
            <a:chOff x="349135" y="733511"/>
            <a:chExt cx="6676095" cy="417329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E364314-0A5E-06FE-0A16-B145B09CCE6A}"/>
                </a:ext>
              </a:extLst>
            </p:cNvPr>
            <p:cNvSpPr txBox="1"/>
            <p:nvPr/>
          </p:nvSpPr>
          <p:spPr>
            <a:xfrm>
              <a:off x="349135" y="733511"/>
              <a:ext cx="282913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組員名稱：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	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  商資三甲 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C109193104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鄭怡芳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	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  商資三甲 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C109193110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張珈薰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AF1D7ED2-953A-F688-F0C3-B2A60F15030B}"/>
                </a:ext>
              </a:extLst>
            </p:cNvPr>
            <p:cNvSpPr txBox="1"/>
            <p:nvPr/>
          </p:nvSpPr>
          <p:spPr>
            <a:xfrm>
              <a:off x="349135" y="1602474"/>
              <a:ext cx="5018922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選擇產業：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	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   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1.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大類：出版影音及資通訊業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(J)</a:t>
              </a: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	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   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2.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中類：資訊服務業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(63)</a:t>
              </a: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	   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3.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小類：入口網站經營、資料處理、主機及網站代管服務業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Wingdings" panose="05000000000000000000" pitchFamily="2" charset="2"/>
                </a:rPr>
                <a:t>(631)</a:t>
              </a: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Wingdings" panose="05000000000000000000" pitchFamily="2" charset="2"/>
                </a:rPr>
                <a:t>	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Wingdings" panose="05000000000000000000" pitchFamily="2" charset="2"/>
                </a:rPr>
                <a:t>    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Wingdings" panose="05000000000000000000" pitchFamily="2" charset="2"/>
                </a:rPr>
                <a:t>4.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Wingdings" panose="05000000000000000000" pitchFamily="2" charset="2"/>
                </a:rPr>
                <a:t>細類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：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Wingdings" panose="05000000000000000000" pitchFamily="2" charset="2"/>
                </a:rPr>
                <a:t>資料處理、主機及網站代管服務業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Wingdings" panose="05000000000000000000" pitchFamily="2" charset="2"/>
                </a:rPr>
                <a:t>(6312)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1806762-C4CC-FF6F-48F8-A7D4BC957A96}"/>
                </a:ext>
              </a:extLst>
            </p:cNvPr>
            <p:cNvSpPr txBox="1"/>
            <p:nvPr/>
          </p:nvSpPr>
          <p:spPr>
            <a:xfrm>
              <a:off x="391198" y="3029364"/>
              <a:ext cx="6634032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討論過程：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	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   因為我們都是對資訊有興趣，而且大學也讀資管系，所以就想做跟</a:t>
              </a:r>
              <a:r>
                <a:rPr lang="zh-TW" altLang="en-US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Maven Pro"/>
                  <a:sym typeface="Maven Pro"/>
                </a:rPr>
                <a:t>資訊類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有關的產業分析。而資訊類的應用方面太廣泛，加上近期課堂內容收穫許多，想從細類的參考經濟活動選出一項產業來探討，因此我們選擇「</a:t>
              </a:r>
              <a:r>
                <a:rPr lang="zh-TW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線上影音串流服務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」。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endParaRPr lang="en-US" altLang="zh-TW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參考來源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https://mobile.stat.gov.tw/StandardIndustrialClassificationContent.aspx?RID=11&amp;PID=NjMxMg==&amp;Level=4</a:t>
              </a:r>
              <a:endPara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" name="Google Shape;438;p25">
            <a:extLst>
              <a:ext uri="{FF2B5EF4-FFF2-40B4-BE49-F238E27FC236}">
                <a16:creationId xmlns:a16="http://schemas.microsoft.com/office/drawing/2014/main" id="{F02CEA2A-684A-7539-E45C-B1FB9E8725FB}"/>
              </a:ext>
            </a:extLst>
          </p:cNvPr>
          <p:cNvSpPr/>
          <p:nvPr/>
        </p:nvSpPr>
        <p:spPr>
          <a:xfrm>
            <a:off x="275896" y="3949262"/>
            <a:ext cx="953813" cy="244366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678;p46">
            <a:extLst>
              <a:ext uri="{FF2B5EF4-FFF2-40B4-BE49-F238E27FC236}">
                <a16:creationId xmlns:a16="http://schemas.microsoft.com/office/drawing/2014/main" id="{DA40D1A0-E21B-09A5-A91B-DB8A971C43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7289" y="417026"/>
            <a:ext cx="1045285" cy="1049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69;p46">
            <a:extLst>
              <a:ext uri="{FF2B5EF4-FFF2-40B4-BE49-F238E27FC236}">
                <a16:creationId xmlns:a16="http://schemas.microsoft.com/office/drawing/2014/main" id="{2EFA10C9-826F-A2AB-B91D-6E86CBF0E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5861" y="1466806"/>
            <a:ext cx="1073426" cy="14268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6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835950" y="2021351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市場結構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+mj-lt"/>
              </a:rPr>
              <a:t>0</a:t>
            </a:r>
            <a:r>
              <a:rPr lang="en-US" altLang="zh-TW" dirty="0" smtClean="0">
                <a:solidFill>
                  <a:schemeClr val="dk2"/>
                </a:solidFill>
                <a:latin typeface="+mj-lt"/>
              </a:rPr>
              <a:t>2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34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2288100" y="933036"/>
            <a:ext cx="5291801" cy="956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我們將 </a:t>
            </a:r>
            <a:r>
              <a:rPr lang="en-US" altLang="zh-TW" sz="2000" b="1" dirty="0">
                <a:latin typeface="Arial" panose="020B0604020202020204" pitchFamily="34" charset="0"/>
                <a:ea typeface="標楷體" panose="03000509000000000000" pitchFamily="65" charset="-120"/>
              </a:rPr>
              <a:t>YouTube 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當作線上影音串流服務的龍頭，它的存在絲毫不影響近年來各個影音串流平台的興起，因此我們認為是</a:t>
            </a:r>
            <a:r>
              <a:rPr lang="zh-TW" altLang="en-US" sz="180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獨佔性廠商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。</a:t>
            </a:r>
            <a:endParaRPr sz="1800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79388" y="12382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市場結構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獨佔性廠商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539315F4-6985-6BDC-6F3C-8A4FC5414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8" y="724485"/>
            <a:ext cx="1502451" cy="1502451"/>
          </a:xfrm>
          <a:prstGeom prst="rect">
            <a:avLst/>
          </a:prstGeom>
        </p:spPr>
      </p:pic>
      <p:sp>
        <p:nvSpPr>
          <p:cNvPr id="21" name="Google Shape;479;p27">
            <a:extLst>
              <a:ext uri="{FF2B5EF4-FFF2-40B4-BE49-F238E27FC236}">
                <a16:creationId xmlns:a16="http://schemas.microsoft.com/office/drawing/2014/main" id="{8932BDF3-D91F-7914-944B-BE4D1946A56F}"/>
              </a:ext>
            </a:extLst>
          </p:cNvPr>
          <p:cNvSpPr txBox="1">
            <a:spLocks/>
          </p:cNvSpPr>
          <p:nvPr/>
        </p:nvSpPr>
        <p:spPr>
          <a:xfrm>
            <a:off x="179388" y="2402680"/>
            <a:ext cx="4576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學派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哈佛學派</a:t>
            </a:r>
          </a:p>
        </p:txBody>
      </p:sp>
      <p:sp>
        <p:nvSpPr>
          <p:cNvPr id="22" name="Google Shape;475;p27">
            <a:extLst>
              <a:ext uri="{FF2B5EF4-FFF2-40B4-BE49-F238E27FC236}">
                <a16:creationId xmlns:a16="http://schemas.microsoft.com/office/drawing/2014/main" id="{AB7E78D3-22B5-8449-918F-FF8C495B6210}"/>
              </a:ext>
            </a:extLst>
          </p:cNvPr>
          <p:cNvSpPr txBox="1">
            <a:spLocks/>
          </p:cNvSpPr>
          <p:nvPr/>
        </p:nvSpPr>
        <p:spPr>
          <a:xfrm>
            <a:off x="2288100" y="3206229"/>
            <a:ext cx="5462869" cy="115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因為近年來影音平台的廣告越來越多，且幾乎所有客群都不喜愛等待廣告，因此影音平台就開始推出儲值就不用等廣告的方案。所以我們認為這類產業是</a:t>
            </a:r>
            <a:r>
              <a:rPr lang="zh-TW" altLang="en-US" sz="180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哈佛學派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。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1707804-3843-769A-D93A-F50A71467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7198" y="3113249"/>
            <a:ext cx="2001161" cy="1568286"/>
          </a:xfrm>
          <a:prstGeom prst="rect">
            <a:avLst/>
          </a:prstGeom>
        </p:spPr>
      </p:pic>
      <p:sp>
        <p:nvSpPr>
          <p:cNvPr id="3" name="Google Shape;1057;p35">
            <a:extLst>
              <a:ext uri="{FF2B5EF4-FFF2-40B4-BE49-F238E27FC236}">
                <a16:creationId xmlns:a16="http://schemas.microsoft.com/office/drawing/2014/main" id="{22568D8C-3218-4AAF-F38E-AE4BBDF3249A}"/>
              </a:ext>
            </a:extLst>
          </p:cNvPr>
          <p:cNvSpPr/>
          <p:nvPr/>
        </p:nvSpPr>
        <p:spPr>
          <a:xfrm>
            <a:off x="7658869" y="3195213"/>
            <a:ext cx="184200" cy="1104600"/>
          </a:xfrm>
          <a:prstGeom prst="rightBrace">
            <a:avLst>
              <a:gd name="adj1" fmla="val 0"/>
              <a:gd name="adj2" fmla="val 848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Google Shape;1058;p35">
            <a:extLst>
              <a:ext uri="{FF2B5EF4-FFF2-40B4-BE49-F238E27FC236}">
                <a16:creationId xmlns:a16="http://schemas.microsoft.com/office/drawing/2014/main" id="{178C1A08-6A87-5017-E75E-A425EA6A7112}"/>
              </a:ext>
            </a:extLst>
          </p:cNvPr>
          <p:cNvCxnSpPr>
            <a:stCxn id="3" idx="1"/>
          </p:cNvCxnSpPr>
          <p:nvPr/>
        </p:nvCxnSpPr>
        <p:spPr>
          <a:xfrm>
            <a:off x="7843069" y="4132842"/>
            <a:ext cx="1774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投影片編號版面配置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039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71450" y="120206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產業內各平台分布區域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4BEFE9-D08D-D655-A9B5-933955E6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540376"/>
              </p:ext>
            </p:extLst>
          </p:nvPr>
        </p:nvGraphicFramePr>
        <p:xfrm>
          <a:off x="1476000" y="1079905"/>
          <a:ext cx="6192000" cy="3600000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3096000">
                  <a:extLst>
                    <a:ext uri="{9D8B030D-6E8A-4147-A177-3AD203B41FA5}">
                      <a16:colId xmlns:a16="http://schemas.microsoft.com/office/drawing/2014/main" val="3837845904"/>
                    </a:ext>
                  </a:extLst>
                </a:gridCol>
                <a:gridCol w="3096000">
                  <a:extLst>
                    <a:ext uri="{9D8B030D-6E8A-4147-A177-3AD203B41FA5}">
                      <a16:colId xmlns:a16="http://schemas.microsoft.com/office/drawing/2014/main" val="3457833054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平台名稱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較多人使用的區域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059806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YouTube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全球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695769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Twitch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全球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334678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Netflix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全球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75018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巴哈姆特動漫瘋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台灣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0108933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Disney+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全球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43838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嗶哩嗶哩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中國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7943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TikTok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全球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441188"/>
                  </a:ext>
                </a:extLst>
              </a:tr>
            </a:tbl>
          </a:graphicData>
        </a:graphic>
      </p:graphicFrame>
      <p:grpSp>
        <p:nvGrpSpPr>
          <p:cNvPr id="17" name="群組 16">
            <a:extLst>
              <a:ext uri="{FF2B5EF4-FFF2-40B4-BE49-F238E27FC236}">
                <a16:creationId xmlns:a16="http://schemas.microsoft.com/office/drawing/2014/main" id="{BE86D024-A571-8539-C0D1-DCE2A1783C6D}"/>
              </a:ext>
            </a:extLst>
          </p:cNvPr>
          <p:cNvGrpSpPr/>
          <p:nvPr/>
        </p:nvGrpSpPr>
        <p:grpSpPr>
          <a:xfrm>
            <a:off x="1829553" y="1560887"/>
            <a:ext cx="540000" cy="3034642"/>
            <a:chOff x="1822927" y="1613896"/>
            <a:chExt cx="540000" cy="303464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0B8B217-E0BE-4BFC-4E24-430534DF6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9566" y="1613896"/>
              <a:ext cx="360000" cy="3600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504BF80-B754-310A-2DD4-A830A560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249" y="2109679"/>
              <a:ext cx="373625" cy="3240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2A297F0-8C7C-2895-7C70-599556CCF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19342" y="2524700"/>
              <a:ext cx="360000" cy="360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79B15E7-1784-4556-D215-24A7A1DF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72266" y1="33203" x2="62695" y2="33984"/>
                          <a14:backgroundMark x1="62695" y1="33984" x2="64258" y2="341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2927" y="2879905"/>
              <a:ext cx="540000" cy="5400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1B2AC8D-7BF7-5C8D-1CAC-47D1674D9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9624" y1="52160" x2="79624" y2="52160"/>
                          <a14:foregroundMark x1="82132" y1="61111" x2="82132" y2="61111"/>
                          <a14:foregroundMark x1="28527" y1="53395" x2="28527" y2="53395"/>
                          <a14:foregroundMark x1="39812" y1="53086" x2="39812" y2="53086"/>
                          <a14:foregroundMark x1="40125" y1="62963" x2="40125" y2="62963"/>
                          <a14:foregroundMark x1="43260" y1="60185" x2="43260" y2="60185"/>
                          <a14:foregroundMark x1="60502" y1="61728" x2="60502" y2="61728"/>
                          <a14:foregroundMark x1="68652" y1="61728" x2="68652" y2="61728"/>
                          <a14:backgroundMark x1="63950" y1="46296" x2="49843" y2="48148"/>
                          <a14:backgroundMark x1="36364" y1="46296" x2="68652" y2="52778"/>
                          <a14:backgroundMark x1="25705" y1="57099" x2="31348" y2="60494"/>
                          <a14:backgroundMark x1="21317" y1="64815" x2="21317" y2="648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9342" y="3280222"/>
              <a:ext cx="531666" cy="54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4D150B1-E262-32C6-B7DF-76FC1C72E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39889" y1="37000" x2="39889" y2="37000"/>
                          <a14:foregroundMark x1="61556" y1="38667" x2="61556" y2="38667"/>
                          <a14:foregroundMark x1="53889" y1="50333" x2="53889" y2="50333"/>
                          <a14:foregroundMark x1="24444" y1="76778" x2="24444" y2="76778"/>
                          <a14:foregroundMark x1="31556" y1="80333" x2="31556" y2="80333"/>
                          <a14:foregroundMark x1="33111" y1="78444" x2="33111" y2="78444"/>
                          <a14:foregroundMark x1="31111" y1="77667" x2="31111" y2="77667"/>
                          <a14:foregroundMark x1="36111" y1="78333" x2="36111" y2="78333"/>
                          <a14:foregroundMark x1="36667" y1="81556" x2="36667" y2="81556"/>
                          <a14:foregroundMark x1="37000" y1="77667" x2="37000" y2="77667"/>
                          <a14:foregroundMark x1="39222" y1="76444" x2="39222" y2="76444"/>
                          <a14:foregroundMark x1="47111" y1="78222" x2="47111" y2="78222"/>
                          <a14:foregroundMark x1="47000" y1="80667" x2="47000" y2="80667"/>
                          <a14:foregroundMark x1="48444" y1="76778" x2="48444" y2="76778"/>
                          <a14:foregroundMark x1="51556" y1="78667" x2="51556" y2="78667"/>
                          <a14:foregroundMark x1="51444" y1="82778" x2="51444" y2="82778"/>
                          <a14:foregroundMark x1="59222" y1="76444" x2="59222" y2="76444"/>
                          <a14:foregroundMark x1="57889" y1="80333" x2="57889" y2="80333"/>
                          <a14:foregroundMark x1="62778" y1="77778" x2="62778" y2="77778"/>
                          <a14:foregroundMark x1="70444" y1="76222" x2="70444" y2="76222"/>
                          <a14:foregroundMark x1="70444" y1="79778" x2="70444" y2="79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15175" y="3870221"/>
              <a:ext cx="360000" cy="3600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26310F6-79BA-CB59-4452-A752CC7E9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49566" y="4360538"/>
              <a:ext cx="288000" cy="288000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541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4259</Words>
  <Application>Microsoft Office PowerPoint</Application>
  <PresentationFormat>如螢幕大小 (16:9)</PresentationFormat>
  <Paragraphs>588</Paragraphs>
  <Slides>52</Slides>
  <Notes>52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6" baseType="lpstr">
      <vt:lpstr>標楷體</vt:lpstr>
      <vt:lpstr>Share Tech</vt:lpstr>
      <vt:lpstr>新細明體</vt:lpstr>
      <vt:lpstr>Fira Sans Extra Condensed Medium</vt:lpstr>
      <vt:lpstr>Wingdings</vt:lpstr>
      <vt:lpstr>Maven Pro</vt:lpstr>
      <vt:lpstr>Advent Pro SemiBold</vt:lpstr>
      <vt:lpstr>Arial</vt:lpstr>
      <vt:lpstr>Nunito Light</vt:lpstr>
      <vt:lpstr>Fira Sans Condensed Medium</vt:lpstr>
      <vt:lpstr>微軟正黑體</vt:lpstr>
      <vt:lpstr>Livvic Light</vt:lpstr>
      <vt:lpstr>Webdings</vt:lpstr>
      <vt:lpstr>Data Science Consulting by Slidesgo</vt:lpstr>
      <vt:lpstr>資料處理、主機及網站代管服務業(6312)  線上影音串流服務</vt:lpstr>
      <vt:lpstr>PowerPoint 簡報</vt:lpstr>
      <vt:lpstr>PowerPoint 簡報</vt:lpstr>
      <vt:lpstr>PowerPoint 簡報</vt:lpstr>
      <vt:lpstr>前言</vt:lpstr>
      <vt:lpstr>PowerPoint 簡報</vt:lpstr>
      <vt:lpstr>市場結構</vt:lpstr>
      <vt:lpstr>市場結構-獨佔性廠商</vt:lpstr>
      <vt:lpstr>產業內各平台分布區域</vt:lpstr>
      <vt:lpstr>主要特色服務或產品</vt:lpstr>
      <vt:lpstr>產品的需求彈性、需求成長性、訂單波動性、購買模式</vt:lpstr>
      <vt:lpstr>垂直整合化-Netflix</vt:lpstr>
      <vt:lpstr>多角化經營失敗案例-YouTube</vt:lpstr>
      <vt:lpstr>各廠商的廣告形式、產品開發的歷程</vt:lpstr>
      <vt:lpstr>各廠商的廣告形式、產品開發的歷程</vt:lpstr>
      <vt:lpstr>各廠商的廣告形式、產品開發的歷程</vt:lpstr>
      <vt:lpstr>各廠商的股價、月收入或年收入、其他可衡量廠商績效的數據</vt:lpstr>
      <vt:lpstr>五力分析 潛在進入者的威脅</vt:lpstr>
      <vt:lpstr>五力分析-潛在進入者的威脅</vt:lpstr>
      <vt:lpstr>五力分析-潛在進入者的威脅</vt:lpstr>
      <vt:lpstr>五力分析-潛在進入者的威脅</vt:lpstr>
      <vt:lpstr>五力分析-潛在進入者的威脅</vt:lpstr>
      <vt:lpstr>五力分析-潛在進入者的威脅</vt:lpstr>
      <vt:lpstr>五力分析 替代品的威脅</vt:lpstr>
      <vt:lpstr>五力分析-替代品的威脅</vt:lpstr>
      <vt:lpstr>五力分析-替代品的威脅</vt:lpstr>
      <vt:lpstr>五力分析-替代品的威脅</vt:lpstr>
      <vt:lpstr>五力分析 買方的議價能力</vt:lpstr>
      <vt:lpstr>五力分析-買方的議價能力</vt:lpstr>
      <vt:lpstr>五力分析-買方的議價能力</vt:lpstr>
      <vt:lpstr>五力分析-買方的議價能力</vt:lpstr>
      <vt:lpstr>五力分析 供應商議價能力</vt:lpstr>
      <vt:lpstr>五力分析-供應商議價能力</vt:lpstr>
      <vt:lpstr>五力分析-供應商議價能力</vt:lpstr>
      <vt:lpstr>五力分析 業內競爭</vt:lpstr>
      <vt:lpstr>業內競爭</vt:lpstr>
      <vt:lpstr>業內競爭</vt:lpstr>
      <vt:lpstr>產業生態</vt:lpstr>
      <vt:lpstr>產業生態</vt:lpstr>
      <vt:lpstr>產業生態</vt:lpstr>
      <vt:lpstr>策略群組</vt:lpstr>
      <vt:lpstr>策略群組</vt:lpstr>
      <vt:lpstr>策略群組</vt:lpstr>
      <vt:lpstr>策略群組</vt:lpstr>
      <vt:lpstr>策略群組</vt:lpstr>
      <vt:lpstr>產品 生命週期</vt:lpstr>
      <vt:lpstr>產品生命週期</vt:lpstr>
      <vt:lpstr>期末總結</vt:lpstr>
      <vt:lpstr>評分：</vt:lpstr>
      <vt:lpstr>象限圖：</vt:lpstr>
      <vt:lpstr>是否適合投入：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CONSULTING</dc:title>
  <cp:lastModifiedBy>user</cp:lastModifiedBy>
  <cp:revision>290</cp:revision>
  <dcterms:modified xsi:type="dcterms:W3CDTF">2022-12-29T02:55:51Z</dcterms:modified>
</cp:coreProperties>
</file>